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370" r:id="rId2"/>
    <p:sldId id="359" r:id="rId3"/>
    <p:sldId id="498" r:id="rId4"/>
    <p:sldId id="387" r:id="rId5"/>
    <p:sldId id="499" r:id="rId6"/>
    <p:sldId id="388" r:id="rId7"/>
    <p:sldId id="389" r:id="rId8"/>
    <p:sldId id="390" r:id="rId9"/>
    <p:sldId id="391" r:id="rId10"/>
    <p:sldId id="392" r:id="rId11"/>
    <p:sldId id="393" r:id="rId12"/>
    <p:sldId id="394" r:id="rId13"/>
    <p:sldId id="395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417" r:id="rId36"/>
    <p:sldId id="418" r:id="rId37"/>
    <p:sldId id="419" r:id="rId38"/>
    <p:sldId id="420" r:id="rId39"/>
    <p:sldId id="421" r:id="rId40"/>
    <p:sldId id="422" r:id="rId41"/>
    <p:sldId id="423" r:id="rId42"/>
    <p:sldId id="424" r:id="rId43"/>
    <p:sldId id="425" r:id="rId44"/>
    <p:sldId id="426" r:id="rId45"/>
    <p:sldId id="427" r:id="rId46"/>
    <p:sldId id="428" r:id="rId47"/>
    <p:sldId id="429" r:id="rId48"/>
    <p:sldId id="430" r:id="rId49"/>
    <p:sldId id="431" r:id="rId50"/>
    <p:sldId id="432" r:id="rId51"/>
    <p:sldId id="433" r:id="rId52"/>
    <p:sldId id="434" r:id="rId53"/>
    <p:sldId id="435" r:id="rId54"/>
    <p:sldId id="436" r:id="rId55"/>
    <p:sldId id="437" r:id="rId56"/>
    <p:sldId id="438" r:id="rId57"/>
    <p:sldId id="439" r:id="rId58"/>
    <p:sldId id="440" r:id="rId59"/>
    <p:sldId id="442" r:id="rId60"/>
    <p:sldId id="443" r:id="rId61"/>
    <p:sldId id="444" r:id="rId62"/>
    <p:sldId id="445" r:id="rId63"/>
    <p:sldId id="446" r:id="rId64"/>
    <p:sldId id="447" r:id="rId65"/>
    <p:sldId id="448" r:id="rId66"/>
    <p:sldId id="449" r:id="rId67"/>
    <p:sldId id="450" r:id="rId68"/>
    <p:sldId id="451" r:id="rId69"/>
    <p:sldId id="452" r:id="rId70"/>
    <p:sldId id="453" r:id="rId71"/>
    <p:sldId id="454" r:id="rId72"/>
    <p:sldId id="455" r:id="rId73"/>
    <p:sldId id="456" r:id="rId74"/>
    <p:sldId id="457" r:id="rId75"/>
    <p:sldId id="458" r:id="rId76"/>
    <p:sldId id="459" r:id="rId77"/>
    <p:sldId id="460" r:id="rId78"/>
    <p:sldId id="461" r:id="rId79"/>
    <p:sldId id="462" r:id="rId80"/>
    <p:sldId id="463" r:id="rId81"/>
    <p:sldId id="464" r:id="rId82"/>
    <p:sldId id="465" r:id="rId83"/>
    <p:sldId id="466" r:id="rId84"/>
    <p:sldId id="467" r:id="rId85"/>
    <p:sldId id="468" r:id="rId86"/>
    <p:sldId id="469" r:id="rId87"/>
    <p:sldId id="470" r:id="rId88"/>
    <p:sldId id="471" r:id="rId89"/>
    <p:sldId id="472" r:id="rId90"/>
    <p:sldId id="473" r:id="rId91"/>
    <p:sldId id="474" r:id="rId92"/>
    <p:sldId id="475" r:id="rId93"/>
    <p:sldId id="476" r:id="rId94"/>
    <p:sldId id="477" r:id="rId95"/>
    <p:sldId id="478" r:id="rId96"/>
    <p:sldId id="479" r:id="rId97"/>
    <p:sldId id="480" r:id="rId98"/>
    <p:sldId id="481" r:id="rId99"/>
    <p:sldId id="482" r:id="rId100"/>
    <p:sldId id="483" r:id="rId101"/>
    <p:sldId id="484" r:id="rId102"/>
    <p:sldId id="485" r:id="rId103"/>
    <p:sldId id="486" r:id="rId104"/>
    <p:sldId id="487" r:id="rId105"/>
    <p:sldId id="488" r:id="rId106"/>
    <p:sldId id="489" r:id="rId107"/>
    <p:sldId id="490" r:id="rId108"/>
    <p:sldId id="491" r:id="rId109"/>
    <p:sldId id="492" r:id="rId110"/>
    <p:sldId id="493" r:id="rId111"/>
    <p:sldId id="494" r:id="rId112"/>
    <p:sldId id="495" r:id="rId113"/>
    <p:sldId id="496" r:id="rId114"/>
    <p:sldId id="497" r:id="rId115"/>
    <p:sldId id="386" r:id="rId116"/>
    <p:sldId id="371" r:id="rId117"/>
  </p:sldIdLst>
  <p:sldSz cx="12188825" cy="6858000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592138" indent="-1158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1187450" indent="-2349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782763" indent="-35401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2378075" indent="-4730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06">
          <p15:clr>
            <a:srgbClr val="A4A3A4"/>
          </p15:clr>
        </p15:guide>
        <p15:guide id="2" pos="1526">
          <p15:clr>
            <a:srgbClr val="A4A3A4"/>
          </p15:clr>
        </p15:guide>
        <p15:guide id="3" pos="3590">
          <p15:clr>
            <a:srgbClr val="A4A3A4"/>
          </p15:clr>
        </p15:guide>
        <p15:guide id="4" pos="2569">
          <p15:clr>
            <a:srgbClr val="A4A3A4"/>
          </p15:clr>
        </p15:guide>
        <p15:guide id="5" pos="51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1708"/>
    <a:srgbClr val="C61A00"/>
    <a:srgbClr val="0F6E00"/>
    <a:srgbClr val="009D00"/>
    <a:srgbClr val="A31F7F"/>
    <a:srgbClr val="B82490"/>
    <a:srgbClr val="C72FC5"/>
    <a:srgbClr val="C7289C"/>
    <a:srgbClr val="FF37CB"/>
    <a:srgbClr val="8C2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385" autoAdjust="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>
        <p:guide orient="horz" pos="3906"/>
        <p:guide pos="1526"/>
        <p:guide pos="3590"/>
        <p:guide pos="2569"/>
        <p:guide pos="510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82173F-6009-459F-B49D-DB04D48CE6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PT" alt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BF2C0C-6760-4A44-8DD7-6620CFF6EF4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1DA6C216-5A38-45EB-97F4-9927BC01C05B}" type="datetimeFigureOut">
              <a:rPr lang="pt-PT" altLang="pt-PT"/>
              <a:pPr>
                <a:defRPr/>
              </a:pPr>
              <a:t>29/02/2020</a:t>
            </a:fld>
            <a:endParaRPr lang="pt-PT" altLang="pt-P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B93756D-625C-490E-8EBB-6C8B2C11C1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P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DBED66E-CDB4-402F-8CEF-E6F0625F40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pt-PT" noProof="0"/>
              <a:t>Click to edit Master text styles</a:t>
            </a:r>
          </a:p>
          <a:p>
            <a:pPr lvl="1"/>
            <a:r>
              <a:rPr lang="en-US" altLang="pt-PT" noProof="0"/>
              <a:t>Second level</a:t>
            </a:r>
          </a:p>
          <a:p>
            <a:pPr lvl="2"/>
            <a:r>
              <a:rPr lang="en-US" altLang="pt-PT" noProof="0"/>
              <a:t>Third level</a:t>
            </a:r>
          </a:p>
          <a:p>
            <a:pPr lvl="3"/>
            <a:r>
              <a:rPr lang="en-US" altLang="pt-PT" noProof="0"/>
              <a:t>Fourth level</a:t>
            </a:r>
          </a:p>
          <a:p>
            <a:pPr lvl="4"/>
            <a:r>
              <a:rPr lang="en-US" altLang="pt-PT" noProof="0"/>
              <a:t>Fifth level</a:t>
            </a:r>
            <a:endParaRPr lang="pt-PT" altLang="pt-P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0A78D-9348-4F4E-AFFC-02D8A525EC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PT" alt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AE8B1-996A-46EF-82D6-CF5FAB280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EE16A1D-C44D-4F8C-9078-B6226BC554C4}" type="slidenum">
              <a:rPr lang="pt-PT" altLang="pt-PT"/>
              <a:pPr>
                <a:defRPr/>
              </a:pPr>
              <a:t>‹nº›</a:t>
            </a:fld>
            <a:endParaRPr lang="pt-PT" altLang="pt-PT"/>
          </a:p>
        </p:txBody>
      </p:sp>
    </p:spTree>
    <p:extLst>
      <p:ext uri="{BB962C8B-B14F-4D97-AF65-F5344CB8AC3E}">
        <p14:creationId xmlns:p14="http://schemas.microsoft.com/office/powerpoint/2010/main" val="18043378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1pPr>
    <a:lvl2pPr marL="592138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1187450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782763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2378075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974874" algn="l" defTabSz="1189949" rtl="0" eaLnBrk="1" latinLnBrk="0" hangingPunct="1">
      <a:defRPr sz="1562" kern="1200">
        <a:solidFill>
          <a:schemeClr val="tx1"/>
        </a:solidFill>
        <a:latin typeface="+mn-lt"/>
        <a:ea typeface="+mn-ea"/>
        <a:cs typeface="+mn-cs"/>
      </a:defRPr>
    </a:lvl6pPr>
    <a:lvl7pPr marL="3569846" algn="l" defTabSz="1189949" rtl="0" eaLnBrk="1" latinLnBrk="0" hangingPunct="1">
      <a:defRPr sz="1562" kern="1200">
        <a:solidFill>
          <a:schemeClr val="tx1"/>
        </a:solidFill>
        <a:latin typeface="+mn-lt"/>
        <a:ea typeface="+mn-ea"/>
        <a:cs typeface="+mn-cs"/>
      </a:defRPr>
    </a:lvl7pPr>
    <a:lvl8pPr marL="4164821" algn="l" defTabSz="1189949" rtl="0" eaLnBrk="1" latinLnBrk="0" hangingPunct="1">
      <a:defRPr sz="1562" kern="1200">
        <a:solidFill>
          <a:schemeClr val="tx1"/>
        </a:solidFill>
        <a:latin typeface="+mn-lt"/>
        <a:ea typeface="+mn-ea"/>
        <a:cs typeface="+mn-cs"/>
      </a:defRPr>
    </a:lvl8pPr>
    <a:lvl9pPr marL="4759795" algn="l" defTabSz="1189949" rtl="0" eaLnBrk="1" latinLnBrk="0" hangingPunct="1">
      <a:defRPr sz="156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E16A1D-C44D-4F8C-9078-B6226BC554C4}" type="slidenum">
              <a:rPr lang="pt-PT" altLang="pt-PT" smtClean="0"/>
              <a:pPr>
                <a:defRPr/>
              </a:pPr>
              <a:t>1</a:t>
            </a:fld>
            <a:endParaRPr lang="pt-PT" altLang="pt-PT"/>
          </a:p>
        </p:txBody>
      </p:sp>
    </p:spTree>
    <p:extLst>
      <p:ext uri="{BB962C8B-B14F-4D97-AF65-F5344CB8AC3E}">
        <p14:creationId xmlns:p14="http://schemas.microsoft.com/office/powerpoint/2010/main" val="408408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E16A1D-C44D-4F8C-9078-B6226BC554C4}" type="slidenum">
              <a:rPr lang="pt-PT" altLang="pt-PT" smtClean="0"/>
              <a:pPr>
                <a:defRPr/>
              </a:pPr>
              <a:t>3</a:t>
            </a:fld>
            <a:endParaRPr lang="pt-PT" altLang="pt-PT"/>
          </a:p>
        </p:txBody>
      </p:sp>
    </p:spTree>
    <p:extLst>
      <p:ext uri="{BB962C8B-B14F-4D97-AF65-F5344CB8AC3E}">
        <p14:creationId xmlns:p14="http://schemas.microsoft.com/office/powerpoint/2010/main" val="130962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711491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8021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968837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96881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>
            <a:pPr marL="12700"/>
            <a:endParaRPr lang="pt-BR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>
            <a:pPr marL="25400"/>
            <a:fld id="{81D60167-4931-47E6-BA6A-407CBD079E47}" type="slidenum">
              <a:rPr lang="pt-BR" spc="-5" smtClean="0"/>
              <a:pPr marL="25400"/>
              <a:t>‹nº›</a:t>
            </a:fld>
            <a:r>
              <a:rPr lang="pt-BR" spc="-10" dirty="0" smtClean="0"/>
              <a:t>/</a:t>
            </a:r>
            <a:endParaRPr lang="pt-BR" spc="-10" dirty="0"/>
          </a:p>
        </p:txBody>
      </p:sp>
    </p:spTree>
    <p:extLst>
      <p:ext uri="{BB962C8B-B14F-4D97-AF65-F5344CB8AC3E}">
        <p14:creationId xmlns:p14="http://schemas.microsoft.com/office/powerpoint/2010/main" val="1710960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00" kern="12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5pPr>
      <a:lvl6pPr marL="595075" algn="ctr" rtl="0" fontAlgn="base">
        <a:spcBef>
          <a:spcPct val="0"/>
        </a:spcBef>
        <a:spcAft>
          <a:spcPct val="0"/>
        </a:spcAft>
        <a:defRPr sz="5727">
          <a:solidFill>
            <a:schemeClr val="tx1"/>
          </a:solidFill>
          <a:latin typeface="Calibri" pitchFamily="34" charset="0"/>
        </a:defRPr>
      </a:lvl6pPr>
      <a:lvl7pPr marL="1190149" algn="ctr" rtl="0" fontAlgn="base">
        <a:spcBef>
          <a:spcPct val="0"/>
        </a:spcBef>
        <a:spcAft>
          <a:spcPct val="0"/>
        </a:spcAft>
        <a:defRPr sz="5727">
          <a:solidFill>
            <a:schemeClr val="tx1"/>
          </a:solidFill>
          <a:latin typeface="Calibri" pitchFamily="34" charset="0"/>
        </a:defRPr>
      </a:lvl7pPr>
      <a:lvl8pPr marL="1785224" algn="ctr" rtl="0" fontAlgn="base">
        <a:spcBef>
          <a:spcPct val="0"/>
        </a:spcBef>
        <a:spcAft>
          <a:spcPct val="0"/>
        </a:spcAft>
        <a:defRPr sz="5727">
          <a:solidFill>
            <a:schemeClr val="tx1"/>
          </a:solidFill>
          <a:latin typeface="Calibri" pitchFamily="34" charset="0"/>
        </a:defRPr>
      </a:lvl8pPr>
      <a:lvl9pPr marL="2380297" algn="ctr" rtl="0" fontAlgn="base">
        <a:spcBef>
          <a:spcPct val="0"/>
        </a:spcBef>
        <a:spcAft>
          <a:spcPct val="0"/>
        </a:spcAft>
        <a:defRPr sz="5727">
          <a:solidFill>
            <a:schemeClr val="tx1"/>
          </a:solidFill>
          <a:latin typeface="Calibri" pitchFamily="34" charset="0"/>
        </a:defRPr>
      </a:lvl9pPr>
    </p:titleStyle>
    <p:bodyStyle>
      <a:lvl1pPr marL="444500" indent="-4445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965200" indent="-36988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485900" indent="-2952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2081213" indent="-2952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676525" indent="-2952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3272910" indent="-297537" algn="l" defTabSz="1190149" rtl="0" eaLnBrk="1" latinLnBrk="0" hangingPunct="1">
        <a:spcBef>
          <a:spcPct val="20000"/>
        </a:spcBef>
        <a:buFont typeface="Arial" pitchFamily="34" charset="0"/>
        <a:buChar char="•"/>
        <a:defRPr sz="2603" kern="1200">
          <a:solidFill>
            <a:schemeClr val="tx1"/>
          </a:solidFill>
          <a:latin typeface="+mn-lt"/>
          <a:ea typeface="+mn-ea"/>
          <a:cs typeface="+mn-cs"/>
        </a:defRPr>
      </a:lvl6pPr>
      <a:lvl7pPr marL="3867983" indent="-297537" algn="l" defTabSz="1190149" rtl="0" eaLnBrk="1" latinLnBrk="0" hangingPunct="1">
        <a:spcBef>
          <a:spcPct val="20000"/>
        </a:spcBef>
        <a:buFont typeface="Arial" pitchFamily="34" charset="0"/>
        <a:buChar char="•"/>
        <a:defRPr sz="2603" kern="1200">
          <a:solidFill>
            <a:schemeClr val="tx1"/>
          </a:solidFill>
          <a:latin typeface="+mn-lt"/>
          <a:ea typeface="+mn-ea"/>
          <a:cs typeface="+mn-cs"/>
        </a:defRPr>
      </a:lvl7pPr>
      <a:lvl8pPr marL="4463058" indent="-297537" algn="l" defTabSz="1190149" rtl="0" eaLnBrk="1" latinLnBrk="0" hangingPunct="1">
        <a:spcBef>
          <a:spcPct val="20000"/>
        </a:spcBef>
        <a:buFont typeface="Arial" pitchFamily="34" charset="0"/>
        <a:buChar char="•"/>
        <a:defRPr sz="2603" kern="1200">
          <a:solidFill>
            <a:schemeClr val="tx1"/>
          </a:solidFill>
          <a:latin typeface="+mn-lt"/>
          <a:ea typeface="+mn-ea"/>
          <a:cs typeface="+mn-cs"/>
        </a:defRPr>
      </a:lvl8pPr>
      <a:lvl9pPr marL="5058132" indent="-297537" algn="l" defTabSz="1190149" rtl="0" eaLnBrk="1" latinLnBrk="0" hangingPunct="1">
        <a:spcBef>
          <a:spcPct val="20000"/>
        </a:spcBef>
        <a:buFont typeface="Arial" pitchFamily="34" charset="0"/>
        <a:buChar char="•"/>
        <a:defRPr sz="26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90149" rtl="0" eaLnBrk="1" latinLnBrk="0" hangingPunct="1">
        <a:defRPr sz="2342" kern="1200">
          <a:solidFill>
            <a:schemeClr val="tx1"/>
          </a:solidFill>
          <a:latin typeface="+mn-lt"/>
          <a:ea typeface="+mn-ea"/>
          <a:cs typeface="+mn-cs"/>
        </a:defRPr>
      </a:lvl1pPr>
      <a:lvl2pPr marL="595075" algn="l" defTabSz="1190149" rtl="0" eaLnBrk="1" latinLnBrk="0" hangingPunct="1">
        <a:defRPr sz="2342" kern="1200">
          <a:solidFill>
            <a:schemeClr val="tx1"/>
          </a:solidFill>
          <a:latin typeface="+mn-lt"/>
          <a:ea typeface="+mn-ea"/>
          <a:cs typeface="+mn-cs"/>
        </a:defRPr>
      </a:lvl2pPr>
      <a:lvl3pPr marL="1190149" algn="l" defTabSz="1190149" rtl="0" eaLnBrk="1" latinLnBrk="0" hangingPunct="1">
        <a:defRPr sz="2342" kern="1200">
          <a:solidFill>
            <a:schemeClr val="tx1"/>
          </a:solidFill>
          <a:latin typeface="+mn-lt"/>
          <a:ea typeface="+mn-ea"/>
          <a:cs typeface="+mn-cs"/>
        </a:defRPr>
      </a:lvl3pPr>
      <a:lvl4pPr marL="1785224" algn="l" defTabSz="1190149" rtl="0" eaLnBrk="1" latinLnBrk="0" hangingPunct="1">
        <a:defRPr sz="2342" kern="1200">
          <a:solidFill>
            <a:schemeClr val="tx1"/>
          </a:solidFill>
          <a:latin typeface="+mn-lt"/>
          <a:ea typeface="+mn-ea"/>
          <a:cs typeface="+mn-cs"/>
        </a:defRPr>
      </a:lvl4pPr>
      <a:lvl5pPr marL="2380297" algn="l" defTabSz="1190149" rtl="0" eaLnBrk="1" latinLnBrk="0" hangingPunct="1">
        <a:defRPr sz="2342" kern="1200">
          <a:solidFill>
            <a:schemeClr val="tx1"/>
          </a:solidFill>
          <a:latin typeface="+mn-lt"/>
          <a:ea typeface="+mn-ea"/>
          <a:cs typeface="+mn-cs"/>
        </a:defRPr>
      </a:lvl5pPr>
      <a:lvl6pPr marL="2975372" algn="l" defTabSz="1190149" rtl="0" eaLnBrk="1" latinLnBrk="0" hangingPunct="1">
        <a:defRPr sz="2342" kern="1200">
          <a:solidFill>
            <a:schemeClr val="tx1"/>
          </a:solidFill>
          <a:latin typeface="+mn-lt"/>
          <a:ea typeface="+mn-ea"/>
          <a:cs typeface="+mn-cs"/>
        </a:defRPr>
      </a:lvl6pPr>
      <a:lvl7pPr marL="3570446" algn="l" defTabSz="1190149" rtl="0" eaLnBrk="1" latinLnBrk="0" hangingPunct="1">
        <a:defRPr sz="2342" kern="1200">
          <a:solidFill>
            <a:schemeClr val="tx1"/>
          </a:solidFill>
          <a:latin typeface="+mn-lt"/>
          <a:ea typeface="+mn-ea"/>
          <a:cs typeface="+mn-cs"/>
        </a:defRPr>
      </a:lvl7pPr>
      <a:lvl8pPr marL="4165521" algn="l" defTabSz="1190149" rtl="0" eaLnBrk="1" latinLnBrk="0" hangingPunct="1">
        <a:defRPr sz="2342" kern="1200">
          <a:solidFill>
            <a:schemeClr val="tx1"/>
          </a:solidFill>
          <a:latin typeface="+mn-lt"/>
          <a:ea typeface="+mn-ea"/>
          <a:cs typeface="+mn-cs"/>
        </a:defRPr>
      </a:lvl8pPr>
      <a:lvl9pPr marL="4760595" algn="l" defTabSz="1190149" rtl="0" eaLnBrk="1" latinLnBrk="0" hangingPunct="1">
        <a:defRPr sz="23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58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1040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" dirty="0"/>
              <a:t>SQL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304208" y="6615881"/>
            <a:ext cx="2838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z="1000" spc="-5" dirty="0">
                <a:solidFill>
                  <a:srgbClr val="292929"/>
                </a:solidFill>
                <a:latin typeface="Arial"/>
                <a:cs typeface="Arial"/>
              </a:rPr>
              <a:pPr marL="25400"/>
              <a:t>10</a:t>
            </a:fld>
            <a:r>
              <a:rPr sz="1000" spc="-10" dirty="0">
                <a:solidFill>
                  <a:srgbClr val="292929"/>
                </a:solidFill>
                <a:latin typeface="Arial"/>
                <a:cs typeface="Arial"/>
              </a:rPr>
              <a:t>/72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0604" y="2002664"/>
            <a:ext cx="7103109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marR="5080" indent="-448309">
              <a:spcBef>
                <a:spcPts val="10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Caminho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 acesso a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outros bancos 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dados em diferentes máquinas: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auxilia na conversão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entre</a:t>
            </a:r>
            <a:r>
              <a:rPr sz="3200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diferentes  produtos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diferentes</a:t>
            </a:r>
            <a:r>
              <a:rPr sz="32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máquinas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03794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1" y="218389"/>
            <a:ext cx="527875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" dirty="0"/>
              <a:t>Como </a:t>
            </a:r>
            <a:r>
              <a:rPr spc="-5" dirty="0"/>
              <a:t>um gatilho</a:t>
            </a:r>
            <a:r>
              <a:rPr spc="25" dirty="0"/>
              <a:t> </a:t>
            </a:r>
            <a:r>
              <a:rPr i="1" spc="-5" dirty="0"/>
              <a:t>Insert</a:t>
            </a:r>
          </a:p>
          <a:p>
            <a:pPr marL="12700"/>
            <a:r>
              <a:rPr spc="-5" dirty="0"/>
              <a:t>funciona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522412" y="0"/>
            <a:ext cx="0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pc="-5" dirty="0"/>
              <a:pPr marL="25400"/>
              <a:t>100</a:t>
            </a:fld>
            <a:r>
              <a:rPr spc="-10" dirty="0"/>
              <a:t>/22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50603" y="1735659"/>
            <a:ext cx="7851140" cy="4612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marR="5080" indent="-448309">
              <a:spcBef>
                <a:spcPts val="105"/>
              </a:spcBef>
              <a:buClr>
                <a:srgbClr val="009999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latin typeface="Arial"/>
                <a:cs typeface="Arial"/>
              </a:rPr>
              <a:t>Quando </a:t>
            </a:r>
            <a:r>
              <a:rPr sz="3200" dirty="0">
                <a:latin typeface="Arial"/>
                <a:cs typeface="Arial"/>
              </a:rPr>
              <a:t>um </a:t>
            </a:r>
            <a:r>
              <a:rPr sz="3200" spc="-5" dirty="0">
                <a:latin typeface="Arial"/>
                <a:cs typeface="Arial"/>
              </a:rPr>
              <a:t>gatilho </a:t>
            </a:r>
            <a:r>
              <a:rPr sz="3200" dirty="0">
                <a:latin typeface="Arial"/>
                <a:cs typeface="Arial"/>
              </a:rPr>
              <a:t>INSERT é</a:t>
            </a:r>
            <a:r>
              <a:rPr sz="3200" spc="-8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disparado,  novas linhas </a:t>
            </a:r>
            <a:r>
              <a:rPr sz="3200" dirty="0">
                <a:latin typeface="Arial"/>
                <a:cs typeface="Arial"/>
              </a:rPr>
              <a:t>são </a:t>
            </a:r>
            <a:r>
              <a:rPr sz="3200" spc="-5" dirty="0">
                <a:latin typeface="Arial"/>
                <a:cs typeface="Arial"/>
              </a:rPr>
              <a:t>adicionadas para </a:t>
            </a:r>
            <a:r>
              <a:rPr sz="3200" dirty="0">
                <a:latin typeface="Arial"/>
                <a:cs typeface="Arial"/>
              </a:rPr>
              <a:t>a  </a:t>
            </a:r>
            <a:r>
              <a:rPr sz="3200" spc="-5" dirty="0">
                <a:latin typeface="Arial"/>
                <a:cs typeface="Arial"/>
              </a:rPr>
              <a:t>tabela </a:t>
            </a:r>
            <a:r>
              <a:rPr sz="3200" dirty="0">
                <a:latin typeface="Arial"/>
                <a:cs typeface="Arial"/>
              </a:rPr>
              <a:t>do </a:t>
            </a:r>
            <a:r>
              <a:rPr sz="3200" spc="-5" dirty="0">
                <a:latin typeface="Arial"/>
                <a:cs typeface="Arial"/>
              </a:rPr>
              <a:t>gatilho </a:t>
            </a:r>
            <a:r>
              <a:rPr sz="3200" dirty="0">
                <a:latin typeface="Arial"/>
                <a:cs typeface="Arial"/>
              </a:rPr>
              <a:t>e a </a:t>
            </a:r>
            <a:r>
              <a:rPr sz="3200" spc="-5" dirty="0">
                <a:latin typeface="Arial"/>
                <a:cs typeface="Arial"/>
              </a:rPr>
              <a:t>tabela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i="1" spc="-5" dirty="0">
                <a:latin typeface="Arial"/>
                <a:cs typeface="Arial"/>
              </a:rPr>
              <a:t>inserted</a:t>
            </a:r>
            <a:r>
              <a:rPr sz="3200" spc="-5" dirty="0"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 marL="460375" marR="52705" indent="-448309">
              <a:spcBef>
                <a:spcPts val="770"/>
              </a:spcBef>
              <a:buClr>
                <a:srgbClr val="009999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tabela </a:t>
            </a:r>
            <a:r>
              <a:rPr sz="3200" i="1" spc="-5" dirty="0">
                <a:latin typeface="Arial"/>
                <a:cs typeface="Arial"/>
              </a:rPr>
              <a:t>inserted </a:t>
            </a:r>
            <a:r>
              <a:rPr sz="3200" dirty="0">
                <a:latin typeface="Arial"/>
                <a:cs typeface="Arial"/>
              </a:rPr>
              <a:t>é </a:t>
            </a:r>
            <a:r>
              <a:rPr sz="3200" spc="-5" dirty="0">
                <a:latin typeface="Arial"/>
                <a:cs typeface="Arial"/>
              </a:rPr>
              <a:t>uma tabela que  mantém uma cópia das linhas que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foram  inseridas.</a:t>
            </a:r>
            <a:endParaRPr sz="3200">
              <a:latin typeface="Arial"/>
              <a:cs typeface="Arial"/>
            </a:endParaRPr>
          </a:p>
          <a:p>
            <a:pPr marL="460375" marR="819785" indent="-448309">
              <a:spcBef>
                <a:spcPts val="770"/>
              </a:spcBef>
              <a:buClr>
                <a:srgbClr val="009999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latin typeface="Arial"/>
                <a:cs typeface="Arial"/>
              </a:rPr>
              <a:t>As </a:t>
            </a:r>
            <a:r>
              <a:rPr sz="3200" spc="-5" dirty="0">
                <a:latin typeface="Arial"/>
                <a:cs typeface="Arial"/>
              </a:rPr>
              <a:t>linhas </a:t>
            </a:r>
            <a:r>
              <a:rPr sz="3200" dirty="0">
                <a:latin typeface="Arial"/>
                <a:cs typeface="Arial"/>
              </a:rPr>
              <a:t>na </a:t>
            </a:r>
            <a:r>
              <a:rPr sz="3200" spc="-5" dirty="0">
                <a:latin typeface="Arial"/>
                <a:cs typeface="Arial"/>
              </a:rPr>
              <a:t>tabela </a:t>
            </a:r>
            <a:r>
              <a:rPr sz="3200" i="1" dirty="0">
                <a:latin typeface="Arial"/>
                <a:cs typeface="Arial"/>
              </a:rPr>
              <a:t>inserted </a:t>
            </a:r>
            <a:r>
              <a:rPr sz="3200" dirty="0">
                <a:latin typeface="Arial"/>
                <a:cs typeface="Arial"/>
              </a:rPr>
              <a:t>são  </a:t>
            </a:r>
            <a:r>
              <a:rPr sz="3200" spc="-5" dirty="0">
                <a:latin typeface="Arial"/>
                <a:cs typeface="Arial"/>
              </a:rPr>
              <a:t>duplicatas </a:t>
            </a:r>
            <a:r>
              <a:rPr sz="3200" dirty="0">
                <a:latin typeface="Arial"/>
                <a:cs typeface="Arial"/>
              </a:rPr>
              <a:t>de </a:t>
            </a:r>
            <a:r>
              <a:rPr sz="3200" spc="-5" dirty="0">
                <a:latin typeface="Arial"/>
                <a:cs typeface="Arial"/>
              </a:rPr>
              <a:t>uma </a:t>
            </a:r>
            <a:r>
              <a:rPr sz="3200" dirty="0">
                <a:latin typeface="Arial"/>
                <a:cs typeface="Arial"/>
              </a:rPr>
              <a:t>ou </a:t>
            </a:r>
            <a:r>
              <a:rPr sz="3200" spc="-5" dirty="0">
                <a:latin typeface="Arial"/>
                <a:cs typeface="Arial"/>
              </a:rPr>
              <a:t>mais linhas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da  </a:t>
            </a:r>
            <a:r>
              <a:rPr sz="3200" spc="-5" dirty="0">
                <a:latin typeface="Arial"/>
                <a:cs typeface="Arial"/>
              </a:rPr>
              <a:t>tabela </a:t>
            </a:r>
            <a:r>
              <a:rPr sz="3200" dirty="0">
                <a:latin typeface="Arial"/>
                <a:cs typeface="Arial"/>
              </a:rPr>
              <a:t>do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gatilho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7974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0212" y="1377950"/>
            <a:ext cx="72390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24244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Exemplo</a:t>
            </a:r>
            <a:r>
              <a:rPr spc="-70" dirty="0"/>
              <a:t> </a:t>
            </a:r>
            <a:r>
              <a:rPr spc="-5" dirty="0"/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50604" y="1695653"/>
            <a:ext cx="7871459" cy="353250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60375" marR="255270" indent="-448309" algn="just">
              <a:lnSpc>
                <a:spcPct val="90000"/>
              </a:lnSpc>
              <a:spcBef>
                <a:spcPts val="434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O exemplo abaixo </a:t>
            </a:r>
            <a:r>
              <a:rPr sz="2800" dirty="0">
                <a:latin typeface="Arial"/>
                <a:cs typeface="Arial"/>
              </a:rPr>
              <a:t>cria </a:t>
            </a:r>
            <a:r>
              <a:rPr sz="2800" spc="-5" dirty="0">
                <a:latin typeface="Arial"/>
                <a:cs typeface="Arial"/>
              </a:rPr>
              <a:t>um </a:t>
            </a:r>
            <a:r>
              <a:rPr sz="2800" dirty="0">
                <a:latin typeface="Arial"/>
                <a:cs typeface="Arial"/>
              </a:rPr>
              <a:t>gatilho que gera </a:t>
            </a:r>
            <a:r>
              <a:rPr sz="2800" spc="-5" dirty="0">
                <a:latin typeface="Arial"/>
                <a:cs typeface="Arial"/>
              </a:rPr>
              <a:t>o  número </a:t>
            </a:r>
            <a:r>
              <a:rPr sz="2800" dirty="0">
                <a:latin typeface="Arial"/>
                <a:cs typeface="Arial"/>
              </a:rPr>
              <a:t>de identificação </a:t>
            </a:r>
            <a:r>
              <a:rPr sz="2800" spc="-5" dirty="0">
                <a:latin typeface="Arial"/>
                <a:cs typeface="Arial"/>
              </a:rPr>
              <a:t>do cliente </a:t>
            </a:r>
            <a:r>
              <a:rPr sz="2800" b="1" spc="-5" dirty="0">
                <a:latin typeface="Arial"/>
                <a:cs typeface="Arial"/>
              </a:rPr>
              <a:t>cliente_id  </a:t>
            </a:r>
            <a:r>
              <a:rPr sz="2800" spc="-5" dirty="0">
                <a:latin typeface="Arial"/>
                <a:cs typeface="Arial"/>
              </a:rPr>
              <a:t>para cada linha </a:t>
            </a:r>
            <a:r>
              <a:rPr sz="2800" dirty="0">
                <a:latin typeface="Arial"/>
                <a:cs typeface="Arial"/>
              </a:rPr>
              <a:t>inserida na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tabela.</a:t>
            </a:r>
            <a:endParaRPr sz="2800">
              <a:latin typeface="Arial"/>
              <a:cs typeface="Arial"/>
            </a:endParaRPr>
          </a:p>
          <a:p>
            <a:pPr marL="460375" marR="5080" indent="-448309">
              <a:lnSpc>
                <a:spcPct val="90000"/>
              </a:lnSpc>
              <a:spcBef>
                <a:spcPts val="670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O campo </a:t>
            </a:r>
            <a:r>
              <a:rPr sz="2800" b="1" spc="-5" dirty="0">
                <a:latin typeface="Arial"/>
                <a:cs typeface="Arial"/>
              </a:rPr>
              <a:t>cliente_id </a:t>
            </a:r>
            <a:r>
              <a:rPr sz="2800" spc="-5" dirty="0">
                <a:latin typeface="Arial"/>
                <a:cs typeface="Arial"/>
              </a:rPr>
              <a:t>consiste da </a:t>
            </a:r>
            <a:r>
              <a:rPr sz="2800" dirty="0">
                <a:latin typeface="Arial"/>
                <a:cs typeface="Arial"/>
              </a:rPr>
              <a:t>concatenação  </a:t>
            </a:r>
            <a:r>
              <a:rPr sz="2800" spc="-5" dirty="0">
                <a:latin typeface="Arial"/>
                <a:cs typeface="Arial"/>
              </a:rPr>
              <a:t>do campo </a:t>
            </a:r>
            <a:r>
              <a:rPr sz="2800" b="1" spc="-5" dirty="0">
                <a:latin typeface="Arial"/>
                <a:cs typeface="Arial"/>
              </a:rPr>
              <a:t>id </a:t>
            </a:r>
            <a:r>
              <a:rPr sz="2800" spc="-5" dirty="0">
                <a:latin typeface="Arial"/>
                <a:cs typeface="Arial"/>
              </a:rPr>
              <a:t>(gerado pelo sistema)  </a:t>
            </a:r>
            <a:r>
              <a:rPr sz="2800" dirty="0">
                <a:latin typeface="Arial"/>
                <a:cs typeface="Arial"/>
              </a:rPr>
              <a:t>concatenado </a:t>
            </a:r>
            <a:r>
              <a:rPr sz="2800" spc="-5" dirty="0">
                <a:latin typeface="Arial"/>
                <a:cs typeface="Arial"/>
              </a:rPr>
              <a:t>com as </a:t>
            </a:r>
            <a:r>
              <a:rPr sz="2800" b="1" spc="-5" dirty="0">
                <a:latin typeface="Arial"/>
                <a:cs typeface="Arial"/>
              </a:rPr>
              <a:t>três primeiras letras do  sobrenome </a:t>
            </a:r>
            <a:r>
              <a:rPr sz="2800" spc="-5" dirty="0">
                <a:latin typeface="Arial"/>
                <a:cs typeface="Arial"/>
              </a:rPr>
              <a:t>e a </a:t>
            </a:r>
            <a:r>
              <a:rPr sz="2800" b="1" spc="-5" dirty="0">
                <a:latin typeface="Arial"/>
                <a:cs typeface="Arial"/>
              </a:rPr>
              <a:t>primeira </a:t>
            </a:r>
            <a:r>
              <a:rPr sz="2800" b="1" dirty="0">
                <a:latin typeface="Arial"/>
                <a:cs typeface="Arial"/>
              </a:rPr>
              <a:t>letra </a:t>
            </a:r>
            <a:r>
              <a:rPr sz="2800" b="1" spc="-5" dirty="0">
                <a:latin typeface="Arial"/>
                <a:cs typeface="Arial"/>
              </a:rPr>
              <a:t>do </a:t>
            </a:r>
            <a:r>
              <a:rPr sz="2800" b="1" spc="-10" dirty="0">
                <a:latin typeface="Arial"/>
                <a:cs typeface="Arial"/>
              </a:rPr>
              <a:t>nome </a:t>
            </a:r>
            <a:r>
              <a:rPr sz="2800" dirty="0">
                <a:latin typeface="Arial"/>
                <a:cs typeface="Arial"/>
              </a:rPr>
              <a:t>do  cliente.</a:t>
            </a:r>
            <a:endParaRPr sz="2800">
              <a:latin typeface="Arial"/>
              <a:cs typeface="Arial"/>
            </a:endParaRPr>
          </a:p>
          <a:p>
            <a:pPr marL="460375">
              <a:spcBef>
                <a:spcPts val="245"/>
              </a:spcBef>
            </a:pPr>
            <a:r>
              <a:rPr dirty="0">
                <a:solidFill>
                  <a:srgbClr val="666699"/>
                </a:solidFill>
                <a:latin typeface="Arial"/>
                <a:cs typeface="Arial"/>
              </a:rPr>
              <a:t>CREATE TABLE</a:t>
            </a:r>
            <a:r>
              <a:rPr spc="-4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666699"/>
                </a:solidFill>
                <a:latin typeface="Arial"/>
                <a:cs typeface="Arial"/>
              </a:rPr>
              <a:t>clientes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98659" y="5174741"/>
            <a:ext cx="988694" cy="7937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dirty="0">
                <a:solidFill>
                  <a:srgbClr val="666699"/>
                </a:solidFill>
                <a:latin typeface="Arial"/>
                <a:cs typeface="Arial"/>
              </a:rPr>
              <a:t>( </a:t>
            </a:r>
            <a:r>
              <a:rPr spc="-5" dirty="0">
                <a:solidFill>
                  <a:srgbClr val="666699"/>
                </a:solidFill>
                <a:latin typeface="Arial"/>
                <a:cs typeface="Arial"/>
              </a:rPr>
              <a:t>id  cl</a:t>
            </a:r>
            <a:r>
              <a:rPr spc="-15" dirty="0">
                <a:solidFill>
                  <a:srgbClr val="666699"/>
                </a:solidFill>
                <a:latin typeface="Arial"/>
                <a:cs typeface="Arial"/>
              </a:rPr>
              <a:t>i</a:t>
            </a:r>
            <a:r>
              <a:rPr spc="-5" dirty="0">
                <a:solidFill>
                  <a:srgbClr val="666699"/>
                </a:solidFill>
                <a:latin typeface="Arial"/>
                <a:cs typeface="Arial"/>
              </a:rPr>
              <a:t>e</a:t>
            </a:r>
            <a:r>
              <a:rPr spc="-15" dirty="0">
                <a:solidFill>
                  <a:srgbClr val="666699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srgbClr val="666699"/>
                </a:solidFill>
                <a:latin typeface="Arial"/>
                <a:cs typeface="Arial"/>
              </a:rPr>
              <a:t>te</a:t>
            </a:r>
            <a:r>
              <a:rPr spc="-15" dirty="0">
                <a:solidFill>
                  <a:srgbClr val="666699"/>
                </a:solidFill>
                <a:latin typeface="Arial"/>
                <a:cs typeface="Arial"/>
              </a:rPr>
              <a:t>_</a:t>
            </a:r>
            <a:r>
              <a:rPr spc="-5" dirty="0">
                <a:solidFill>
                  <a:srgbClr val="666699"/>
                </a:solidFill>
                <a:latin typeface="Arial"/>
                <a:cs typeface="Arial"/>
              </a:rPr>
              <a:t>id  nome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66883" y="5174741"/>
            <a:ext cx="2158365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>
              <a:lnSpc>
                <a:spcPts val="2050"/>
              </a:lnSpc>
              <a:spcBef>
                <a:spcPts val="100"/>
              </a:spcBef>
            </a:pPr>
            <a:r>
              <a:rPr spc="-5" dirty="0">
                <a:solidFill>
                  <a:srgbClr val="666699"/>
                </a:solidFill>
                <a:latin typeface="Arial"/>
                <a:cs typeface="Arial"/>
              </a:rPr>
              <a:t>int </a:t>
            </a:r>
            <a:r>
              <a:rPr dirty="0">
                <a:solidFill>
                  <a:srgbClr val="666699"/>
                </a:solidFill>
                <a:latin typeface="Arial"/>
                <a:cs typeface="Arial"/>
              </a:rPr>
              <a:t>IDENTITY</a:t>
            </a:r>
            <a:r>
              <a:rPr spc="-7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666699"/>
                </a:solidFill>
                <a:latin typeface="Arial"/>
                <a:cs typeface="Arial"/>
              </a:rPr>
              <a:t>(1,1),</a:t>
            </a:r>
            <a:endParaRPr>
              <a:latin typeface="Arial"/>
              <a:cs typeface="Arial"/>
            </a:endParaRPr>
          </a:p>
          <a:p>
            <a:pPr marL="26034">
              <a:lnSpc>
                <a:spcPts val="1945"/>
              </a:lnSpc>
            </a:pPr>
            <a:r>
              <a:rPr spc="-5" dirty="0">
                <a:solidFill>
                  <a:srgbClr val="666699"/>
                </a:solidFill>
                <a:latin typeface="Arial"/>
                <a:cs typeface="Arial"/>
              </a:rPr>
              <a:t>char(5),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spc="-5" dirty="0">
                <a:solidFill>
                  <a:srgbClr val="666699"/>
                </a:solidFill>
                <a:latin typeface="Arial"/>
                <a:cs typeface="Arial"/>
              </a:rPr>
              <a:t>char(10),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98660" y="5980888"/>
            <a:ext cx="22840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280795" algn="l"/>
              </a:tabLst>
            </a:pPr>
            <a:r>
              <a:rPr spc="-5" dirty="0">
                <a:solidFill>
                  <a:srgbClr val="666699"/>
                </a:solidFill>
                <a:latin typeface="Arial"/>
                <a:cs typeface="Arial"/>
              </a:rPr>
              <a:t>sobrenome	char(10)</a:t>
            </a:r>
            <a:r>
              <a:rPr spc="-7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666699"/>
                </a:solidFill>
                <a:latin typeface="Arial"/>
                <a:cs typeface="Arial"/>
              </a:rPr>
              <a:t>)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5690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56407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Exemplo 1</a:t>
            </a:r>
            <a:r>
              <a:rPr spc="-35" dirty="0"/>
              <a:t> </a:t>
            </a:r>
            <a:r>
              <a:rPr spc="-5" dirty="0"/>
              <a:t>(continuação)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50603" y="1677365"/>
            <a:ext cx="7806690" cy="406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0375" indent="-448309">
              <a:spcBef>
                <a:spcPts val="95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Criando o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gatilho</a:t>
            </a:r>
            <a:endParaRPr sz="2800">
              <a:latin typeface="Arial"/>
              <a:cs typeface="Arial"/>
            </a:endParaRPr>
          </a:p>
          <a:p>
            <a:pPr marL="460375" marR="113030" indent="-29209">
              <a:lnSpc>
                <a:spcPct val="80000"/>
              </a:lnSpc>
              <a:spcBef>
                <a:spcPts val="595"/>
              </a:spcBef>
            </a:pP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CREATE 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TRIGGER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gera_cliente_id 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clientes 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FOR 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INSERT 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AS</a:t>
            </a:r>
            <a:endParaRPr sz="2400">
              <a:latin typeface="Arial"/>
              <a:cs typeface="Arial"/>
            </a:endParaRPr>
          </a:p>
          <a:p>
            <a:pPr marL="460375" marR="1746250">
              <a:lnSpc>
                <a:spcPct val="80000"/>
              </a:lnSpc>
              <a:tabLst>
                <a:tab pos="5298440" algn="l"/>
              </a:tabLst>
            </a:pP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UPDATE clientes SET</a:t>
            </a:r>
            <a:r>
              <a:rPr sz="2400" spc="7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cliente_id</a:t>
            </a:r>
            <a:r>
              <a:rPr sz="2400" spc="5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=	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(i.id</a:t>
            </a:r>
            <a:r>
              <a:rPr sz="2400" spc="-8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+ 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SUBSTRING(i.sobrenome,1,3)</a:t>
            </a:r>
            <a:r>
              <a:rPr sz="2400" spc="1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  <a:p>
            <a:pPr marL="460375">
              <a:lnSpc>
                <a:spcPts val="2020"/>
              </a:lnSpc>
            </a:pP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SUBSTRING(i.nome,1,1)</a:t>
            </a:r>
            <a:r>
              <a:rPr sz="2400" spc="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))</a:t>
            </a:r>
            <a:endParaRPr sz="2400">
              <a:latin typeface="Arial"/>
              <a:cs typeface="Arial"/>
            </a:endParaRPr>
          </a:p>
          <a:p>
            <a:pPr marL="460375">
              <a:lnSpc>
                <a:spcPts val="2585"/>
              </a:lnSpc>
            </a:pP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FROM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clientes 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c JOIN </a:t>
            </a:r>
            <a:r>
              <a:rPr sz="2400" i="1" spc="-5" dirty="0">
                <a:solidFill>
                  <a:srgbClr val="666699"/>
                </a:solidFill>
                <a:latin typeface="Arial"/>
                <a:cs typeface="Arial"/>
              </a:rPr>
              <a:t>inserted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i 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ON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i.id 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=</a:t>
            </a:r>
            <a:r>
              <a:rPr sz="2400" spc="-1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c.id</a:t>
            </a:r>
            <a:endParaRPr sz="2400">
              <a:latin typeface="Arial"/>
              <a:cs typeface="Arial"/>
            </a:endParaRPr>
          </a:p>
          <a:p>
            <a:pPr marL="460375" marR="1073150" indent="-448309">
              <a:lnSpc>
                <a:spcPct val="80600"/>
              </a:lnSpc>
              <a:spcBef>
                <a:spcPts val="645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O seguinte INSERT </a:t>
            </a:r>
            <a:r>
              <a:rPr sz="2800" dirty="0">
                <a:latin typeface="Arial"/>
                <a:cs typeface="Arial"/>
              </a:rPr>
              <a:t>dispara </a:t>
            </a:r>
            <a:r>
              <a:rPr sz="2800" spc="-5" dirty="0">
                <a:latin typeface="Arial"/>
                <a:cs typeface="Arial"/>
              </a:rPr>
              <a:t>o </a:t>
            </a:r>
            <a:r>
              <a:rPr sz="2800" dirty="0">
                <a:latin typeface="Arial"/>
                <a:cs typeface="Arial"/>
              </a:rPr>
              <a:t>gatilho  </a:t>
            </a:r>
            <a:r>
              <a:rPr sz="2400" spc="-5" dirty="0">
                <a:latin typeface="Arial"/>
                <a:cs typeface="Arial"/>
              </a:rPr>
              <a:t>INSERT clientes (sobrenome, nome) VALUES  (‘Damasco’,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‘José’)</a:t>
            </a:r>
            <a:endParaRPr sz="2400">
              <a:latin typeface="Arial"/>
              <a:cs typeface="Arial"/>
            </a:endParaRPr>
          </a:p>
          <a:p>
            <a:pPr marL="460375" marR="5080" indent="-448309">
              <a:lnSpc>
                <a:spcPts val="2690"/>
              </a:lnSpc>
              <a:spcBef>
                <a:spcPts val="630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O seguinte </a:t>
            </a:r>
            <a:r>
              <a:rPr sz="2800" spc="-10" dirty="0">
                <a:latin typeface="Arial"/>
                <a:cs typeface="Arial"/>
              </a:rPr>
              <a:t>SELECT </a:t>
            </a:r>
            <a:r>
              <a:rPr sz="2800" dirty="0">
                <a:latin typeface="Arial"/>
                <a:cs typeface="Arial"/>
              </a:rPr>
              <a:t>verifica </a:t>
            </a:r>
            <a:r>
              <a:rPr sz="2800" spc="-5" dirty="0">
                <a:latin typeface="Arial"/>
                <a:cs typeface="Arial"/>
              </a:rPr>
              <a:t>o efeito do </a:t>
            </a:r>
            <a:r>
              <a:rPr sz="2800" dirty="0">
                <a:latin typeface="Arial"/>
                <a:cs typeface="Arial"/>
              </a:rPr>
              <a:t>gatilho  </a:t>
            </a:r>
            <a:r>
              <a:rPr sz="2800" spc="-10" dirty="0">
                <a:latin typeface="Arial"/>
                <a:cs typeface="Arial"/>
              </a:rPr>
              <a:t>SELECT </a:t>
            </a:r>
            <a:r>
              <a:rPr sz="2400" spc="-5" dirty="0">
                <a:latin typeface="Arial"/>
                <a:cs typeface="Arial"/>
              </a:rPr>
              <a:t>*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69704" y="5715406"/>
            <a:ext cx="5307965" cy="684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  <a:tabLst>
                <a:tab pos="1995805" algn="l"/>
                <a:tab pos="3652520" algn="l"/>
              </a:tabLst>
            </a:pP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Resultado:</a:t>
            </a:r>
            <a:r>
              <a:rPr sz="2400" spc="3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666699"/>
                </a:solidFill>
                <a:latin typeface="Arial"/>
                <a:cs typeface="Arial"/>
              </a:rPr>
              <a:t>id	id_cliente	</a:t>
            </a:r>
            <a:r>
              <a:rPr sz="2400" b="1" spc="-5" dirty="0">
                <a:solidFill>
                  <a:srgbClr val="666699"/>
                </a:solidFill>
                <a:latin typeface="Arial"/>
                <a:cs typeface="Arial"/>
              </a:rPr>
              <a:t>sobrenome</a:t>
            </a:r>
            <a:endParaRPr sz="2400">
              <a:latin typeface="Arial"/>
              <a:cs typeface="Arial"/>
            </a:endParaRPr>
          </a:p>
          <a:p>
            <a:pPr marL="1590040">
              <a:lnSpc>
                <a:spcPts val="2590"/>
              </a:lnSpc>
              <a:tabLst>
                <a:tab pos="2010410" algn="l"/>
                <a:tab pos="3736340" algn="l"/>
              </a:tabLst>
            </a:pP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1	1DamJ	Damasco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46366" y="5715406"/>
            <a:ext cx="839469" cy="684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sz="2400" b="1" dirty="0">
                <a:solidFill>
                  <a:srgbClr val="666699"/>
                </a:solidFill>
                <a:latin typeface="Arial"/>
                <a:cs typeface="Arial"/>
              </a:rPr>
              <a:t>nome</a:t>
            </a:r>
            <a:endParaRPr sz="2400">
              <a:latin typeface="Arial"/>
              <a:cs typeface="Arial"/>
            </a:endParaRPr>
          </a:p>
          <a:p>
            <a:pPr marL="161290">
              <a:lnSpc>
                <a:spcPts val="2590"/>
              </a:lnSpc>
            </a:pP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José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46270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24244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Exemplo</a:t>
            </a:r>
            <a:r>
              <a:rPr spc="-70" dirty="0"/>
              <a:t> </a:t>
            </a:r>
            <a:r>
              <a:rPr spc="-5" dirty="0"/>
              <a:t>2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919600" y="2195513"/>
          <a:ext cx="6408420" cy="1828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1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isbn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Copia_num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Membro_num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03/08/01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03/08/01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03/08/01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03/08/01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357057" y="1583183"/>
            <a:ext cx="7350759" cy="907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375" indent="-448309">
              <a:spcBef>
                <a:spcPts val="100"/>
              </a:spcBef>
              <a:buClr>
                <a:srgbClr val="009999"/>
              </a:buClr>
              <a:buSzPct val="68750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400" spc="-5" dirty="0">
                <a:latin typeface="Arial"/>
                <a:cs typeface="Arial"/>
              </a:rPr>
              <a:t>Considere as tabelas </a:t>
            </a:r>
            <a:r>
              <a:rPr sz="2400" b="1" spc="-5" dirty="0">
                <a:latin typeface="Arial"/>
                <a:cs typeface="Arial"/>
              </a:rPr>
              <a:t>emprestimo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b="1" spc="-5" dirty="0">
                <a:latin typeface="Arial"/>
                <a:cs typeface="Arial"/>
              </a:rPr>
              <a:t>copia</a:t>
            </a:r>
            <a:r>
              <a:rPr sz="2400" b="1" spc="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abaixo:</a:t>
            </a:r>
            <a:endParaRPr sz="2400">
              <a:latin typeface="Arial"/>
              <a:cs typeface="Arial"/>
            </a:endParaRPr>
          </a:p>
          <a:p>
            <a:pPr marL="83820">
              <a:spcBef>
                <a:spcPts val="1660"/>
              </a:spcBef>
            </a:pPr>
            <a:r>
              <a:rPr sz="2000" b="1" dirty="0">
                <a:latin typeface="Arial"/>
                <a:cs typeface="Arial"/>
              </a:rPr>
              <a:t>emprestimo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992626" y="4390961"/>
          <a:ext cx="6480174" cy="18288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6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85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isbn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Copia_num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5" dirty="0">
                          <a:latin typeface="Arial"/>
                          <a:cs typeface="Arial"/>
                        </a:rPr>
                        <a:t>Titulo_num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Em_emprestimo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2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3238183" y="4430015"/>
            <a:ext cx="6902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copia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67631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56407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Exemplo 2</a:t>
            </a:r>
            <a:r>
              <a:rPr spc="-35" dirty="0"/>
              <a:t> </a:t>
            </a:r>
            <a:r>
              <a:rPr spc="-5" dirty="0"/>
              <a:t>(continuação)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522412" y="0"/>
            <a:ext cx="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r>
              <a:rPr spc="-10" dirty="0" smtClean="0"/>
              <a:t>22</a:t>
            </a:r>
            <a:endParaRPr spc="-10" dirty="0"/>
          </a:p>
        </p:txBody>
      </p:sp>
      <p:sp>
        <p:nvSpPr>
          <p:cNvPr id="6" name="object 6"/>
          <p:cNvSpPr txBox="1"/>
          <p:nvPr/>
        </p:nvSpPr>
        <p:spPr>
          <a:xfrm>
            <a:off x="2550603" y="1508888"/>
            <a:ext cx="8006080" cy="489394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460375" marR="5080" indent="-448309">
              <a:lnSpc>
                <a:spcPct val="80000"/>
              </a:lnSpc>
              <a:spcBef>
                <a:spcPts val="869"/>
              </a:spcBef>
              <a:buClr>
                <a:srgbClr val="009999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  <a:tab pos="6637020" algn="l"/>
              </a:tabLst>
            </a:pPr>
            <a:r>
              <a:rPr sz="3200" dirty="0">
                <a:latin typeface="Arial"/>
                <a:cs typeface="Arial"/>
              </a:rPr>
              <a:t>O </a:t>
            </a:r>
            <a:r>
              <a:rPr sz="3200" spc="-5" dirty="0">
                <a:latin typeface="Arial"/>
                <a:cs typeface="Arial"/>
              </a:rPr>
              <a:t>gatilho abaixo </a:t>
            </a:r>
            <a:r>
              <a:rPr sz="3200" dirty="0">
                <a:latin typeface="Arial"/>
                <a:cs typeface="Arial"/>
              </a:rPr>
              <a:t>foi </a:t>
            </a:r>
            <a:r>
              <a:rPr sz="3200" spc="-5" dirty="0">
                <a:latin typeface="Arial"/>
                <a:cs typeface="Arial"/>
              </a:rPr>
              <a:t>criado para atualizar  uma coluna </a:t>
            </a:r>
            <a:r>
              <a:rPr sz="3200" dirty="0">
                <a:latin typeface="Arial"/>
                <a:cs typeface="Arial"/>
              </a:rPr>
              <a:t>derivada </a:t>
            </a:r>
            <a:r>
              <a:rPr sz="3200" spc="-5" dirty="0">
                <a:latin typeface="Arial"/>
                <a:cs typeface="Arial"/>
              </a:rPr>
              <a:t>(</a:t>
            </a:r>
            <a:r>
              <a:rPr sz="3200" b="1" spc="-5" dirty="0">
                <a:latin typeface="Arial"/>
                <a:cs typeface="Arial"/>
              </a:rPr>
              <a:t>em_emprestimo</a:t>
            </a:r>
            <a:r>
              <a:rPr sz="3200" spc="-5" dirty="0">
                <a:latin typeface="Arial"/>
                <a:cs typeface="Arial"/>
              </a:rPr>
              <a:t>)  </a:t>
            </a:r>
            <a:r>
              <a:rPr sz="3200" dirty="0">
                <a:latin typeface="Arial"/>
                <a:cs typeface="Arial"/>
              </a:rPr>
              <a:t>na </a:t>
            </a:r>
            <a:r>
              <a:rPr sz="3200" spc="-5" dirty="0">
                <a:latin typeface="Arial"/>
                <a:cs typeface="Arial"/>
              </a:rPr>
              <a:t>tabela </a:t>
            </a:r>
            <a:r>
              <a:rPr sz="3200" b="1" spc="-5" dirty="0">
                <a:latin typeface="Arial"/>
                <a:cs typeface="Arial"/>
              </a:rPr>
              <a:t>copia </a:t>
            </a:r>
            <a:r>
              <a:rPr sz="3200" dirty="0">
                <a:latin typeface="Arial"/>
                <a:cs typeface="Arial"/>
              </a:rPr>
              <a:t>sempre </a:t>
            </a:r>
            <a:r>
              <a:rPr sz="3200" spc="-5" dirty="0">
                <a:latin typeface="Arial"/>
                <a:cs typeface="Arial"/>
              </a:rPr>
              <a:t>que um </a:t>
            </a:r>
            <a:r>
              <a:rPr sz="3200" dirty="0">
                <a:latin typeface="Arial"/>
                <a:cs typeface="Arial"/>
              </a:rPr>
              <a:t>livro é  e</a:t>
            </a:r>
            <a:r>
              <a:rPr sz="3200" spc="-10" dirty="0">
                <a:latin typeface="Arial"/>
                <a:cs typeface="Arial"/>
              </a:rPr>
              <a:t>m</a:t>
            </a:r>
            <a:r>
              <a:rPr sz="3200" dirty="0">
                <a:latin typeface="Arial"/>
                <a:cs typeface="Arial"/>
              </a:rPr>
              <a:t>pr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stado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(ou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sej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,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q</a:t>
            </a:r>
            <a:r>
              <a:rPr sz="3200" spc="-10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do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um	r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gistro  é </a:t>
            </a:r>
            <a:r>
              <a:rPr sz="3200" spc="-5" dirty="0">
                <a:latin typeface="Arial"/>
                <a:cs typeface="Arial"/>
              </a:rPr>
              <a:t>incluído </a:t>
            </a:r>
            <a:r>
              <a:rPr sz="3200" dirty="0">
                <a:latin typeface="Arial"/>
                <a:cs typeface="Arial"/>
              </a:rPr>
              <a:t>na </a:t>
            </a:r>
            <a:r>
              <a:rPr sz="3200" spc="-5" dirty="0">
                <a:latin typeface="Arial"/>
                <a:cs typeface="Arial"/>
              </a:rPr>
              <a:t>tabela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emprestimo</a:t>
            </a:r>
            <a:r>
              <a:rPr sz="3200" spc="-5" dirty="0">
                <a:latin typeface="Arial"/>
                <a:cs typeface="Arial"/>
              </a:rPr>
              <a:t>).</a:t>
            </a:r>
            <a:endParaRPr sz="3200">
              <a:latin typeface="Arial"/>
              <a:cs typeface="Arial"/>
            </a:endParaRPr>
          </a:p>
          <a:p>
            <a:pPr marL="502920">
              <a:lnSpc>
                <a:spcPts val="3025"/>
              </a:lnSpc>
              <a:spcBef>
                <a:spcPts val="15"/>
              </a:spcBef>
            </a:pP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USE</a:t>
            </a: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biblioteca</a:t>
            </a:r>
            <a:endParaRPr sz="2800">
              <a:latin typeface="Arial"/>
              <a:cs typeface="Arial"/>
            </a:endParaRPr>
          </a:p>
          <a:p>
            <a:pPr marL="927100" marR="1254760" indent="-466725">
              <a:lnSpc>
                <a:spcPts val="2690"/>
              </a:lnSpc>
              <a:spcBef>
                <a:spcPts val="315"/>
              </a:spcBef>
              <a:tabLst>
                <a:tab pos="3616960" algn="l"/>
              </a:tabLst>
            </a:pP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CREATE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TRIGGER insere_emprestimo  </a:t>
            </a: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ON</a:t>
            </a:r>
            <a:r>
              <a:rPr sz="2800" spc="1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emprestimo	FOR</a:t>
            </a:r>
            <a:r>
              <a:rPr sz="2800" spc="-1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INSERT</a:t>
            </a:r>
            <a:endParaRPr sz="2800">
              <a:latin typeface="Arial"/>
              <a:cs typeface="Arial"/>
            </a:endParaRPr>
          </a:p>
          <a:p>
            <a:pPr marL="927100">
              <a:lnSpc>
                <a:spcPts val="2375"/>
              </a:lnSpc>
            </a:pP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AS</a:t>
            </a:r>
            <a:endParaRPr sz="2800">
              <a:latin typeface="Arial"/>
              <a:cs typeface="Arial"/>
            </a:endParaRPr>
          </a:p>
          <a:p>
            <a:pPr marL="1841500" marR="914400" indent="-718185">
              <a:lnSpc>
                <a:spcPts val="2690"/>
              </a:lnSpc>
              <a:spcBef>
                <a:spcPts val="310"/>
              </a:spcBef>
              <a:tabLst>
                <a:tab pos="5220970" algn="l"/>
              </a:tabLst>
            </a:pP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UPDATE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c </a:t>
            </a: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SET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em_emprestimo = </a:t>
            </a: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’Y’  FROM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copia</a:t>
            </a:r>
            <a:r>
              <a:rPr sz="2800" spc="3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c</a:t>
            </a:r>
            <a:r>
              <a:rPr sz="2800" spc="1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JOIN	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inserted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 i</a:t>
            </a:r>
            <a:endParaRPr sz="2800">
              <a:latin typeface="Arial"/>
              <a:cs typeface="Arial"/>
            </a:endParaRPr>
          </a:p>
          <a:p>
            <a:pPr marR="83820" algn="r">
              <a:lnSpc>
                <a:spcPts val="2375"/>
              </a:lnSpc>
            </a:pP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ON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c.isbn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=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i.isbn </a:t>
            </a: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AND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c.copia_num</a:t>
            </a:r>
            <a:r>
              <a:rPr sz="2800" spc="-2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  <a:p>
            <a:pPr marR="34290" algn="r">
              <a:lnSpc>
                <a:spcPts val="3025"/>
              </a:lnSpc>
              <a:tabLst>
                <a:tab pos="2414270" algn="l"/>
                <a:tab pos="7847965" algn="l"/>
              </a:tabLst>
            </a:pPr>
            <a:r>
              <a:rPr sz="2800" u="sng" spc="-5" dirty="0">
                <a:solidFill>
                  <a:srgbClr val="666699"/>
                </a:solidFill>
                <a:uFill>
                  <a:solidFill>
                    <a:srgbClr val="9AAC97"/>
                  </a:solidFill>
                </a:uFill>
                <a:latin typeface="Arial"/>
                <a:cs typeface="Arial"/>
              </a:rPr>
              <a:t> 	i.copia_num	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46833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0212" y="1377950"/>
            <a:ext cx="72390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1" y="218389"/>
            <a:ext cx="547433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" dirty="0"/>
              <a:t>Como </a:t>
            </a:r>
            <a:r>
              <a:rPr spc="-5" dirty="0"/>
              <a:t>um gatilho</a:t>
            </a:r>
            <a:r>
              <a:rPr spc="10" dirty="0"/>
              <a:t> </a:t>
            </a:r>
            <a:r>
              <a:rPr i="1" spc="-5" dirty="0"/>
              <a:t>Delete</a:t>
            </a:r>
          </a:p>
          <a:p>
            <a:pPr marL="12700"/>
            <a:r>
              <a:rPr spc="-5" dirty="0"/>
              <a:t>funciona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522412" y="0"/>
            <a:ext cx="0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pc="-5" dirty="0"/>
              <a:pPr marL="25400"/>
              <a:t>105</a:t>
            </a:fld>
            <a:r>
              <a:rPr spc="-10" dirty="0"/>
              <a:t>/22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50604" y="2002663"/>
            <a:ext cx="7397115" cy="3538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marR="5080" indent="-448309">
              <a:spcBef>
                <a:spcPts val="105"/>
              </a:spcBef>
              <a:buClr>
                <a:srgbClr val="009999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latin typeface="Arial"/>
                <a:cs typeface="Arial"/>
              </a:rPr>
              <a:t>Quando </a:t>
            </a:r>
            <a:r>
              <a:rPr sz="3200" dirty="0">
                <a:latin typeface="Arial"/>
                <a:cs typeface="Arial"/>
              </a:rPr>
              <a:t>um </a:t>
            </a:r>
            <a:r>
              <a:rPr sz="3200" spc="-5" dirty="0">
                <a:latin typeface="Arial"/>
                <a:cs typeface="Arial"/>
              </a:rPr>
              <a:t>gatilho </a:t>
            </a:r>
            <a:r>
              <a:rPr sz="3200" dirty="0">
                <a:latin typeface="Arial"/>
                <a:cs typeface="Arial"/>
              </a:rPr>
              <a:t>DELETE é  </a:t>
            </a:r>
            <a:r>
              <a:rPr sz="3200" spc="-5" dirty="0">
                <a:latin typeface="Arial"/>
                <a:cs typeface="Arial"/>
              </a:rPr>
              <a:t>disparado, </a:t>
            </a:r>
            <a:r>
              <a:rPr sz="3200" dirty="0">
                <a:latin typeface="Arial"/>
                <a:cs typeface="Arial"/>
              </a:rPr>
              <a:t>as </a:t>
            </a:r>
            <a:r>
              <a:rPr sz="3200" spc="-5" dirty="0">
                <a:latin typeface="Arial"/>
                <a:cs typeface="Arial"/>
              </a:rPr>
              <a:t>linhas </a:t>
            </a:r>
            <a:r>
              <a:rPr sz="3200" dirty="0">
                <a:latin typeface="Arial"/>
                <a:cs typeface="Arial"/>
              </a:rPr>
              <a:t>são </a:t>
            </a:r>
            <a:r>
              <a:rPr sz="3200" spc="-5" dirty="0">
                <a:latin typeface="Arial"/>
                <a:cs typeface="Arial"/>
              </a:rPr>
              <a:t>removidas</a:t>
            </a:r>
            <a:r>
              <a:rPr sz="3200" spc="-8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da  </a:t>
            </a:r>
            <a:r>
              <a:rPr sz="3200" spc="-5" dirty="0">
                <a:latin typeface="Arial"/>
                <a:cs typeface="Arial"/>
              </a:rPr>
              <a:t>tabela </a:t>
            </a:r>
            <a:r>
              <a:rPr sz="3200" dirty="0">
                <a:latin typeface="Arial"/>
                <a:cs typeface="Arial"/>
              </a:rPr>
              <a:t>do </a:t>
            </a:r>
            <a:r>
              <a:rPr sz="3200" spc="-5" dirty="0">
                <a:latin typeface="Arial"/>
                <a:cs typeface="Arial"/>
              </a:rPr>
              <a:t>gatilho </a:t>
            </a:r>
            <a:r>
              <a:rPr sz="3200" dirty="0">
                <a:latin typeface="Arial"/>
                <a:cs typeface="Arial"/>
              </a:rPr>
              <a:t>são </a:t>
            </a:r>
            <a:r>
              <a:rPr sz="3200" spc="-5" dirty="0">
                <a:latin typeface="Arial"/>
                <a:cs typeface="Arial"/>
              </a:rPr>
              <a:t>inseridas </a:t>
            </a:r>
            <a:r>
              <a:rPr sz="3200" dirty="0">
                <a:latin typeface="Arial"/>
                <a:cs typeface="Arial"/>
              </a:rPr>
              <a:t>na  </a:t>
            </a:r>
            <a:r>
              <a:rPr sz="3200" spc="-5" dirty="0">
                <a:latin typeface="Arial"/>
                <a:cs typeface="Arial"/>
              </a:rPr>
              <a:t>tabela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i="1" spc="-5" dirty="0">
                <a:latin typeface="Arial"/>
                <a:cs typeface="Arial"/>
              </a:rPr>
              <a:t>deleted</a:t>
            </a:r>
            <a:endParaRPr sz="3200">
              <a:latin typeface="Arial"/>
              <a:cs typeface="Arial"/>
            </a:endParaRPr>
          </a:p>
          <a:p>
            <a:pPr marL="460375" marR="749935" indent="-448309" algn="just">
              <a:spcBef>
                <a:spcPts val="765"/>
              </a:spcBef>
              <a:buClr>
                <a:srgbClr val="009999"/>
              </a:buClr>
              <a:buSzPct val="70312"/>
              <a:buFont typeface="Wingdings"/>
              <a:buChar char=""/>
              <a:tabLst>
                <a:tab pos="461009" algn="l"/>
              </a:tabLst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tabela </a:t>
            </a:r>
            <a:r>
              <a:rPr sz="3200" i="1" spc="-5" dirty="0">
                <a:latin typeface="Arial"/>
                <a:cs typeface="Arial"/>
              </a:rPr>
              <a:t>deleted </a:t>
            </a:r>
            <a:r>
              <a:rPr sz="3200" dirty="0">
                <a:latin typeface="Arial"/>
                <a:cs typeface="Arial"/>
              </a:rPr>
              <a:t>é </a:t>
            </a:r>
            <a:r>
              <a:rPr sz="3200" spc="-5" dirty="0">
                <a:latin typeface="Arial"/>
                <a:cs typeface="Arial"/>
              </a:rPr>
              <a:t>uma tabela</a:t>
            </a:r>
            <a:r>
              <a:rPr sz="3200" spc="-8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que  mantém uma cópia das linhas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que  foram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removidas.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58518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0212" y="1377950"/>
            <a:ext cx="72390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24244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Exemplo</a:t>
            </a:r>
            <a:r>
              <a:rPr spc="-70" dirty="0"/>
              <a:t> </a:t>
            </a:r>
            <a:r>
              <a:rPr spc="-5" dirty="0"/>
              <a:t>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522412" y="0"/>
            <a:ext cx="0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pc="-5" dirty="0"/>
              <a:pPr marL="25400"/>
              <a:t>106</a:t>
            </a:fld>
            <a:r>
              <a:rPr spc="-10" dirty="0"/>
              <a:t>/22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3" y="1495121"/>
            <a:ext cx="7976234" cy="489394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460375" marR="67945" indent="-448309">
              <a:lnSpc>
                <a:spcPct val="80000"/>
              </a:lnSpc>
              <a:spcBef>
                <a:spcPts val="875"/>
              </a:spcBef>
              <a:buClr>
                <a:srgbClr val="009999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  <a:tab pos="6209665" algn="l"/>
              </a:tabLst>
            </a:pPr>
            <a:r>
              <a:rPr sz="3200" spc="5" dirty="0">
                <a:latin typeface="Arial"/>
                <a:cs typeface="Arial"/>
              </a:rPr>
              <a:t>O </a:t>
            </a:r>
            <a:r>
              <a:rPr sz="3200" spc="-5" dirty="0">
                <a:latin typeface="Arial"/>
                <a:cs typeface="Arial"/>
              </a:rPr>
              <a:t>gatilho </a:t>
            </a:r>
            <a:r>
              <a:rPr sz="3200" dirty="0">
                <a:latin typeface="Arial"/>
                <a:cs typeface="Arial"/>
              </a:rPr>
              <a:t>abaixo </a:t>
            </a:r>
            <a:r>
              <a:rPr sz="3200" spc="-5" dirty="0">
                <a:latin typeface="Arial"/>
                <a:cs typeface="Arial"/>
              </a:rPr>
              <a:t>foi </a:t>
            </a:r>
            <a:r>
              <a:rPr sz="3200" dirty="0">
                <a:latin typeface="Arial"/>
                <a:cs typeface="Arial"/>
              </a:rPr>
              <a:t>criado </a:t>
            </a:r>
            <a:r>
              <a:rPr sz="3200" spc="-5" dirty="0">
                <a:latin typeface="Arial"/>
                <a:cs typeface="Arial"/>
              </a:rPr>
              <a:t>para atualizar  uma coluna </a:t>
            </a:r>
            <a:r>
              <a:rPr sz="3200" dirty="0">
                <a:latin typeface="Arial"/>
                <a:cs typeface="Arial"/>
              </a:rPr>
              <a:t>derivada </a:t>
            </a:r>
            <a:r>
              <a:rPr sz="3200" spc="-5" dirty="0">
                <a:latin typeface="Arial"/>
                <a:cs typeface="Arial"/>
              </a:rPr>
              <a:t>(</a:t>
            </a:r>
            <a:r>
              <a:rPr sz="3200" b="1" spc="-5" dirty="0">
                <a:latin typeface="Arial"/>
                <a:cs typeface="Arial"/>
              </a:rPr>
              <a:t>em_emprestimo</a:t>
            </a:r>
            <a:r>
              <a:rPr sz="3200" spc="-5" dirty="0">
                <a:latin typeface="Arial"/>
                <a:cs typeface="Arial"/>
              </a:rPr>
              <a:t>)  </a:t>
            </a:r>
            <a:r>
              <a:rPr sz="3200" dirty="0">
                <a:latin typeface="Arial"/>
                <a:cs typeface="Arial"/>
              </a:rPr>
              <a:t>na </a:t>
            </a:r>
            <a:r>
              <a:rPr sz="3200" spc="-5" dirty="0">
                <a:latin typeface="Arial"/>
                <a:cs typeface="Arial"/>
              </a:rPr>
              <a:t>tabela </a:t>
            </a:r>
            <a:r>
              <a:rPr sz="3200" b="1" spc="-5" dirty="0">
                <a:latin typeface="Arial"/>
                <a:cs typeface="Arial"/>
              </a:rPr>
              <a:t>copia </a:t>
            </a:r>
            <a:r>
              <a:rPr sz="3200" dirty="0">
                <a:latin typeface="Arial"/>
                <a:cs typeface="Arial"/>
              </a:rPr>
              <a:t>sempre </a:t>
            </a:r>
            <a:r>
              <a:rPr sz="3200" spc="-5" dirty="0">
                <a:latin typeface="Arial"/>
                <a:cs typeface="Arial"/>
              </a:rPr>
              <a:t>que um </a:t>
            </a:r>
            <a:r>
              <a:rPr sz="3200" dirty="0">
                <a:latin typeface="Arial"/>
                <a:cs typeface="Arial"/>
              </a:rPr>
              <a:t>livro é  </a:t>
            </a:r>
            <a:r>
              <a:rPr sz="3200" spc="-5" dirty="0">
                <a:latin typeface="Arial"/>
                <a:cs typeface="Arial"/>
              </a:rPr>
              <a:t>devolvido </a:t>
            </a:r>
            <a:r>
              <a:rPr sz="3200" dirty="0">
                <a:latin typeface="Arial"/>
                <a:cs typeface="Arial"/>
              </a:rPr>
              <a:t>(ou </a:t>
            </a:r>
            <a:r>
              <a:rPr sz="3200" spc="-5" dirty="0">
                <a:latin typeface="Arial"/>
                <a:cs typeface="Arial"/>
              </a:rPr>
              <a:t>seja,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quando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um	</a:t>
            </a:r>
            <a:r>
              <a:rPr sz="3200" spc="-5" dirty="0">
                <a:latin typeface="Arial"/>
                <a:cs typeface="Arial"/>
              </a:rPr>
              <a:t>registro</a:t>
            </a:r>
            <a:r>
              <a:rPr sz="3200" spc="-9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é  excluído da </a:t>
            </a:r>
            <a:r>
              <a:rPr sz="3200" spc="-5" dirty="0">
                <a:latin typeface="Arial"/>
                <a:cs typeface="Arial"/>
              </a:rPr>
              <a:t>tabela</a:t>
            </a:r>
            <a:r>
              <a:rPr sz="3200" spc="-8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emprestimo</a:t>
            </a:r>
            <a:r>
              <a:rPr sz="3200" spc="-5" dirty="0">
                <a:latin typeface="Arial"/>
                <a:cs typeface="Arial"/>
              </a:rPr>
              <a:t>).</a:t>
            </a:r>
            <a:endParaRPr sz="3200">
              <a:latin typeface="Arial"/>
              <a:cs typeface="Arial"/>
            </a:endParaRPr>
          </a:p>
          <a:p>
            <a:pPr marL="502920">
              <a:lnSpc>
                <a:spcPts val="3025"/>
              </a:lnSpc>
              <a:spcBef>
                <a:spcPts val="15"/>
              </a:spcBef>
            </a:pP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USE</a:t>
            </a: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biblioteca</a:t>
            </a:r>
            <a:endParaRPr sz="2800">
              <a:latin typeface="Arial"/>
              <a:cs typeface="Arial"/>
            </a:endParaRPr>
          </a:p>
          <a:p>
            <a:pPr marL="460375" marR="1008380">
              <a:lnSpc>
                <a:spcPts val="2690"/>
              </a:lnSpc>
              <a:spcBef>
                <a:spcPts val="310"/>
              </a:spcBef>
              <a:tabLst>
                <a:tab pos="3150870" algn="l"/>
              </a:tabLst>
            </a:pP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CREATE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TRIGGER remove_emprestimo  </a:t>
            </a: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ON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emprestimo	</a:t>
            </a: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FOR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DELETE</a:t>
            </a:r>
            <a:endParaRPr sz="2800">
              <a:latin typeface="Arial"/>
              <a:cs typeface="Arial"/>
            </a:endParaRPr>
          </a:p>
          <a:p>
            <a:pPr marL="854075">
              <a:lnSpc>
                <a:spcPts val="2375"/>
              </a:lnSpc>
            </a:pP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AS</a:t>
            </a:r>
            <a:endParaRPr sz="2800">
              <a:latin typeface="Arial"/>
              <a:cs typeface="Arial"/>
            </a:endParaRPr>
          </a:p>
          <a:p>
            <a:pPr marL="927100" marR="1061720">
              <a:lnSpc>
                <a:spcPct val="80000"/>
              </a:lnSpc>
              <a:spcBef>
                <a:spcPts val="335"/>
              </a:spcBef>
            </a:pP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UPDATE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c </a:t>
            </a: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SET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em_emprestimo = </a:t>
            </a: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’N’  FROM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copia c JOIN deleted</a:t>
            </a:r>
            <a:r>
              <a:rPr sz="2800" spc="6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d</a:t>
            </a:r>
            <a:endParaRPr sz="2800">
              <a:latin typeface="Arial"/>
              <a:cs typeface="Arial"/>
            </a:endParaRPr>
          </a:p>
          <a:p>
            <a:pPr marL="69850" algn="ctr">
              <a:lnSpc>
                <a:spcPts val="2355"/>
              </a:lnSpc>
            </a:pP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ON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c.isbn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=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d.isbn </a:t>
            </a: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AND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c.copia_num</a:t>
            </a:r>
            <a:r>
              <a:rPr sz="2800" spc="2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  <a:p>
            <a:pPr marL="101600" algn="ctr">
              <a:lnSpc>
                <a:spcPts val="3025"/>
              </a:lnSpc>
              <a:tabLst>
                <a:tab pos="2418715" algn="l"/>
                <a:tab pos="7950200" algn="l"/>
              </a:tabLst>
            </a:pPr>
            <a:r>
              <a:rPr sz="2800" u="sng" spc="-5" dirty="0">
                <a:solidFill>
                  <a:srgbClr val="666699"/>
                </a:solidFill>
                <a:uFill>
                  <a:solidFill>
                    <a:srgbClr val="9AAC97"/>
                  </a:solidFill>
                </a:uFill>
                <a:latin typeface="Arial"/>
                <a:cs typeface="Arial"/>
              </a:rPr>
              <a:t> 	d.copia_num	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0735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0" y="218389"/>
            <a:ext cx="556006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" dirty="0"/>
              <a:t>Como </a:t>
            </a:r>
            <a:r>
              <a:rPr spc="-5" dirty="0"/>
              <a:t>um gatilho</a:t>
            </a:r>
            <a:r>
              <a:rPr spc="10" dirty="0"/>
              <a:t> </a:t>
            </a:r>
            <a:r>
              <a:rPr i="1" spc="-5" dirty="0"/>
              <a:t>update</a:t>
            </a:r>
          </a:p>
          <a:p>
            <a:pPr marL="12700"/>
            <a:r>
              <a:rPr spc="-5" dirty="0"/>
              <a:t>funciona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522412" y="0"/>
            <a:ext cx="0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pc="-5" dirty="0"/>
              <a:pPr marL="25400"/>
              <a:t>107</a:t>
            </a:fld>
            <a:r>
              <a:rPr spc="-10" dirty="0"/>
              <a:t>/22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40952" y="2005712"/>
            <a:ext cx="8376284" cy="4036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0375" marR="517525" indent="-448309">
              <a:spcBef>
                <a:spcPts val="95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UM gatilho </a:t>
            </a:r>
            <a:r>
              <a:rPr sz="2800" spc="-10" dirty="0">
                <a:latin typeface="Arial"/>
                <a:cs typeface="Arial"/>
              </a:rPr>
              <a:t>UPDATE </a:t>
            </a:r>
            <a:r>
              <a:rPr sz="2800" spc="-5" dirty="0">
                <a:latin typeface="Arial"/>
                <a:cs typeface="Arial"/>
              </a:rPr>
              <a:t>pode ser </a:t>
            </a:r>
            <a:r>
              <a:rPr sz="2800" dirty="0">
                <a:latin typeface="Arial"/>
                <a:cs typeface="Arial"/>
              </a:rPr>
              <a:t>visto </a:t>
            </a:r>
            <a:r>
              <a:rPr sz="2800" spc="-5" dirty="0">
                <a:latin typeface="Arial"/>
                <a:cs typeface="Arial"/>
              </a:rPr>
              <a:t>como </a:t>
            </a:r>
            <a:r>
              <a:rPr sz="2800" dirty="0">
                <a:latin typeface="Arial"/>
                <a:cs typeface="Arial"/>
              </a:rPr>
              <a:t>dois  passos </a:t>
            </a:r>
            <a:r>
              <a:rPr sz="2800" spc="-5" dirty="0">
                <a:latin typeface="Arial"/>
                <a:cs typeface="Arial"/>
              </a:rPr>
              <a:t>– o </a:t>
            </a:r>
            <a:r>
              <a:rPr sz="2800" dirty="0">
                <a:latin typeface="Arial"/>
                <a:cs typeface="Arial"/>
              </a:rPr>
              <a:t>passo </a:t>
            </a:r>
            <a:r>
              <a:rPr sz="2800" spc="-10" dirty="0">
                <a:latin typeface="Arial"/>
                <a:cs typeface="Arial"/>
              </a:rPr>
              <a:t>DELETE </a:t>
            </a:r>
            <a:r>
              <a:rPr sz="2800" spc="-5" dirty="0">
                <a:latin typeface="Arial"/>
                <a:cs typeface="Arial"/>
              </a:rPr>
              <a:t>e o </a:t>
            </a:r>
            <a:r>
              <a:rPr sz="2800" dirty="0">
                <a:latin typeface="Arial"/>
                <a:cs typeface="Arial"/>
              </a:rPr>
              <a:t>passo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INSERT.</a:t>
            </a:r>
            <a:endParaRPr sz="2800">
              <a:latin typeface="Arial"/>
              <a:cs typeface="Arial"/>
            </a:endParaRPr>
          </a:p>
          <a:p>
            <a:pPr marL="460375" marR="215900" indent="-448309">
              <a:spcBef>
                <a:spcPts val="670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O passo </a:t>
            </a:r>
            <a:r>
              <a:rPr sz="2800" spc="-10" dirty="0">
                <a:latin typeface="Arial"/>
                <a:cs typeface="Arial"/>
              </a:rPr>
              <a:t>DELETE </a:t>
            </a:r>
            <a:r>
              <a:rPr sz="2800" dirty="0">
                <a:latin typeface="Arial"/>
                <a:cs typeface="Arial"/>
              </a:rPr>
              <a:t>captura </a:t>
            </a:r>
            <a:r>
              <a:rPr sz="2800" spc="-5" dirty="0">
                <a:latin typeface="Arial"/>
                <a:cs typeface="Arial"/>
              </a:rPr>
              <a:t>a imagem dos dados  antes da modificação e </a:t>
            </a:r>
            <a:r>
              <a:rPr sz="2800" dirty="0">
                <a:latin typeface="Arial"/>
                <a:cs typeface="Arial"/>
              </a:rPr>
              <a:t>passo </a:t>
            </a:r>
            <a:r>
              <a:rPr sz="2800" spc="-5" dirty="0">
                <a:latin typeface="Arial"/>
                <a:cs typeface="Arial"/>
              </a:rPr>
              <a:t>INSERT </a:t>
            </a:r>
            <a:r>
              <a:rPr sz="2800" dirty="0">
                <a:latin typeface="Arial"/>
                <a:cs typeface="Arial"/>
              </a:rPr>
              <a:t>captura </a:t>
            </a:r>
            <a:r>
              <a:rPr sz="2800" spc="-5" dirty="0">
                <a:latin typeface="Arial"/>
                <a:cs typeface="Arial"/>
              </a:rPr>
              <a:t>a  imagem do dado </a:t>
            </a:r>
            <a:r>
              <a:rPr sz="2800" dirty="0">
                <a:latin typeface="Arial"/>
                <a:cs typeface="Arial"/>
              </a:rPr>
              <a:t>após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modificação.</a:t>
            </a:r>
            <a:endParaRPr sz="2800">
              <a:latin typeface="Arial"/>
              <a:cs typeface="Arial"/>
            </a:endParaRPr>
          </a:p>
          <a:p>
            <a:pPr marL="460375" marR="5080" indent="-448309">
              <a:spcBef>
                <a:spcPts val="680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Quando um </a:t>
            </a:r>
            <a:r>
              <a:rPr sz="2800" spc="-10" dirty="0">
                <a:latin typeface="Arial"/>
                <a:cs typeface="Arial"/>
              </a:rPr>
              <a:t>UPDATE </a:t>
            </a:r>
            <a:r>
              <a:rPr sz="2800" spc="-5" dirty="0">
                <a:latin typeface="Arial"/>
                <a:cs typeface="Arial"/>
              </a:rPr>
              <a:t>é </a:t>
            </a:r>
            <a:r>
              <a:rPr sz="2800" dirty="0">
                <a:latin typeface="Arial"/>
                <a:cs typeface="Arial"/>
              </a:rPr>
              <a:t>executado </a:t>
            </a:r>
            <a:r>
              <a:rPr sz="2800" spc="-5" dirty="0">
                <a:latin typeface="Arial"/>
                <a:cs typeface="Arial"/>
              </a:rPr>
              <a:t>na </a:t>
            </a:r>
            <a:r>
              <a:rPr sz="2800" dirty="0">
                <a:latin typeface="Arial"/>
                <a:cs typeface="Arial"/>
              </a:rPr>
              <a:t>tabela </a:t>
            </a:r>
            <a:r>
              <a:rPr sz="2800" spc="-5" dirty="0">
                <a:latin typeface="Arial"/>
                <a:cs typeface="Arial"/>
              </a:rPr>
              <a:t>as  linhas originais são movidas para a </a:t>
            </a:r>
            <a:r>
              <a:rPr sz="2800" dirty="0">
                <a:latin typeface="Arial"/>
                <a:cs typeface="Arial"/>
              </a:rPr>
              <a:t>tabela </a:t>
            </a:r>
            <a:r>
              <a:rPr sz="2800" i="1" spc="-5" dirty="0">
                <a:latin typeface="Arial"/>
                <a:cs typeface="Arial"/>
              </a:rPr>
              <a:t>deleted  </a:t>
            </a:r>
            <a:r>
              <a:rPr sz="2800" spc="-5" dirty="0">
                <a:latin typeface="Arial"/>
                <a:cs typeface="Arial"/>
              </a:rPr>
              <a:t>e as linhas </a:t>
            </a:r>
            <a:r>
              <a:rPr sz="2800" dirty="0">
                <a:latin typeface="Arial"/>
                <a:cs typeface="Arial"/>
              </a:rPr>
              <a:t>atualizadas </a:t>
            </a:r>
            <a:r>
              <a:rPr sz="2800" spc="-5" dirty="0">
                <a:latin typeface="Arial"/>
                <a:cs typeface="Arial"/>
              </a:rPr>
              <a:t>são movidas </a:t>
            </a:r>
            <a:r>
              <a:rPr sz="2800" dirty="0">
                <a:latin typeface="Arial"/>
                <a:cs typeface="Arial"/>
              </a:rPr>
              <a:t>para </a:t>
            </a:r>
            <a:r>
              <a:rPr sz="2800" spc="-5" dirty="0">
                <a:latin typeface="Arial"/>
                <a:cs typeface="Arial"/>
              </a:rPr>
              <a:t>a tabela  </a:t>
            </a:r>
            <a:r>
              <a:rPr sz="2800" i="1" dirty="0">
                <a:latin typeface="Arial"/>
                <a:cs typeface="Arial"/>
              </a:rPr>
              <a:t>inserted</a:t>
            </a:r>
            <a:r>
              <a:rPr sz="2800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55091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0212" y="1377950"/>
            <a:ext cx="72390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60612" y="561975"/>
            <a:ext cx="152400" cy="1066800"/>
          </a:xfrm>
          <a:custGeom>
            <a:avLst/>
            <a:gdLst/>
            <a:ahLst/>
            <a:cxnLst/>
            <a:rect l="l" t="t" r="r" b="b"/>
            <a:pathLst>
              <a:path w="152400" h="1066800">
                <a:moveTo>
                  <a:pt x="152400" y="1066800"/>
                </a:moveTo>
                <a:lnTo>
                  <a:pt x="0" y="1066800"/>
                </a:lnTo>
                <a:lnTo>
                  <a:pt x="0" y="0"/>
                </a:lnTo>
                <a:lnTo>
                  <a:pt x="152400" y="0"/>
                </a:lnTo>
              </a:path>
            </a:pathLst>
          </a:custGeom>
          <a:ln w="76200">
            <a:solidFill>
              <a:srgbClr val="372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85413" y="269875"/>
            <a:ext cx="152400" cy="1073150"/>
          </a:xfrm>
          <a:custGeom>
            <a:avLst/>
            <a:gdLst/>
            <a:ahLst/>
            <a:cxnLst/>
            <a:rect l="l" t="t" r="r" b="b"/>
            <a:pathLst>
              <a:path w="152400" h="1073150">
                <a:moveTo>
                  <a:pt x="0" y="0"/>
                </a:moveTo>
                <a:lnTo>
                  <a:pt x="152400" y="0"/>
                </a:lnTo>
                <a:lnTo>
                  <a:pt x="152400" y="1073150"/>
                </a:lnTo>
                <a:lnTo>
                  <a:pt x="0" y="1073150"/>
                </a:lnTo>
              </a:path>
            </a:pathLst>
          </a:custGeom>
          <a:ln w="76200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24244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Exemplo</a:t>
            </a:r>
            <a:r>
              <a:rPr spc="-70" dirty="0"/>
              <a:t> </a:t>
            </a:r>
            <a:r>
              <a:rPr spc="-5" dirty="0"/>
              <a:t>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96478" y="2005712"/>
            <a:ext cx="8510905" cy="4344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0375" marR="30480" indent="-448309">
              <a:spcBef>
                <a:spcPts val="95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O gatilho </a:t>
            </a:r>
            <a:r>
              <a:rPr sz="2800" dirty="0">
                <a:latin typeface="Arial"/>
                <a:cs typeface="Arial"/>
              </a:rPr>
              <a:t>abaixo evita </a:t>
            </a:r>
            <a:r>
              <a:rPr sz="2800" spc="-5" dirty="0">
                <a:latin typeface="Arial"/>
                <a:cs typeface="Arial"/>
              </a:rPr>
              <a:t>a modificação do número do  </a:t>
            </a:r>
            <a:r>
              <a:rPr sz="2800" dirty="0">
                <a:latin typeface="Arial"/>
                <a:cs typeface="Arial"/>
              </a:rPr>
              <a:t>usuário.</a:t>
            </a:r>
            <a:endParaRPr sz="2800">
              <a:latin typeface="Arial"/>
              <a:cs typeface="Arial"/>
            </a:endParaRPr>
          </a:p>
          <a:p>
            <a:pPr marL="431800">
              <a:spcBef>
                <a:spcPts val="590"/>
              </a:spcBef>
            </a:pP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USE</a:t>
            </a:r>
            <a:r>
              <a:rPr sz="2400" spc="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biblioteca</a:t>
            </a:r>
            <a:endParaRPr sz="2400">
              <a:latin typeface="Arial"/>
              <a:cs typeface="Arial"/>
            </a:endParaRPr>
          </a:p>
          <a:p>
            <a:pPr marL="460375">
              <a:spcBef>
                <a:spcPts val="5"/>
              </a:spcBef>
            </a:pP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CREATE 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TRIGGER</a:t>
            </a:r>
            <a:r>
              <a:rPr sz="2400" spc="-3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atualiza_membro</a:t>
            </a:r>
            <a:endParaRPr sz="2400">
              <a:latin typeface="Arial"/>
              <a:cs typeface="Arial"/>
            </a:endParaRPr>
          </a:p>
          <a:p>
            <a:pPr marL="927100" marR="3787775">
              <a:tabLst>
                <a:tab pos="2753995" algn="l"/>
              </a:tabLst>
            </a:pP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ON</a:t>
            </a:r>
            <a:r>
              <a:rPr sz="2400" spc="-1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membro	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FOR</a:t>
            </a:r>
            <a:r>
              <a:rPr sz="2400" spc="-10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UPDATE  AS</a:t>
            </a:r>
            <a:endParaRPr sz="2400">
              <a:latin typeface="Arial"/>
              <a:cs typeface="Arial"/>
            </a:endParaRPr>
          </a:p>
          <a:p>
            <a:pPr marL="927100"/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IF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UPDATE</a:t>
            </a:r>
            <a:r>
              <a:rPr sz="2400" spc="-2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(membro_num)</a:t>
            </a:r>
            <a:endParaRPr sz="2400">
              <a:latin typeface="Arial"/>
              <a:cs typeface="Arial"/>
            </a:endParaRPr>
          </a:p>
          <a:p>
            <a:pPr marL="1094740"/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BEGIN</a:t>
            </a:r>
            <a:endParaRPr sz="2400">
              <a:latin typeface="Arial"/>
              <a:cs typeface="Arial"/>
            </a:endParaRPr>
          </a:p>
          <a:p>
            <a:pPr marL="1263650" marR="5080"/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PRINT 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(‘Número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do cliente não pode 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ser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modificado’)  ROLLBACK</a:t>
            </a:r>
            <a:r>
              <a:rPr sz="2400" spc="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TRANS</a:t>
            </a:r>
            <a:endParaRPr sz="2400">
              <a:latin typeface="Arial"/>
              <a:cs typeface="Arial"/>
            </a:endParaRPr>
          </a:p>
          <a:p>
            <a:pPr marL="1094740">
              <a:spcBef>
                <a:spcPts val="770"/>
              </a:spcBef>
            </a:pPr>
            <a:r>
              <a:rPr sz="2400" spc="-10" dirty="0">
                <a:solidFill>
                  <a:srgbClr val="666699"/>
                </a:solidFill>
                <a:latin typeface="Arial"/>
                <a:cs typeface="Arial"/>
              </a:rPr>
              <a:t>END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1215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24244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Exemplo</a:t>
            </a:r>
            <a:r>
              <a:rPr spc="-70" dirty="0"/>
              <a:t> </a:t>
            </a:r>
            <a:r>
              <a:rPr spc="-5" dirty="0"/>
              <a:t>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522412" y="0"/>
            <a:ext cx="0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pc="-5" dirty="0"/>
              <a:pPr marL="25400"/>
              <a:t>109</a:t>
            </a:fld>
            <a:r>
              <a:rPr spc="-10" dirty="0"/>
              <a:t>/22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 flipH="1">
            <a:off x="1522412" y="2012950"/>
            <a:ext cx="10364788" cy="4376454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8100" marR="2910205">
              <a:lnSpc>
                <a:spcPts val="2810"/>
              </a:lnSpc>
              <a:spcBef>
                <a:spcPts val="455"/>
              </a:spcBef>
            </a:pPr>
            <a:r>
              <a:rPr dirty="0"/>
              <a:t>CREATE TRIGGER</a:t>
            </a:r>
            <a:r>
              <a:rPr spc="-65" dirty="0"/>
              <a:t> </a:t>
            </a:r>
            <a:r>
              <a:rPr dirty="0"/>
              <a:t>VerifiqueEstoque  ON</a:t>
            </a:r>
            <a:r>
              <a:rPr spc="-25" dirty="0"/>
              <a:t> </a:t>
            </a:r>
            <a:r>
              <a:rPr dirty="0"/>
              <a:t>Produtos</a:t>
            </a:r>
          </a:p>
          <a:p>
            <a:pPr marL="38100">
              <a:lnSpc>
                <a:spcPts val="2610"/>
              </a:lnSpc>
            </a:pPr>
            <a:r>
              <a:rPr dirty="0"/>
              <a:t>FOR</a:t>
            </a:r>
            <a:r>
              <a:rPr spc="-25" dirty="0"/>
              <a:t> </a:t>
            </a:r>
            <a:r>
              <a:rPr dirty="0"/>
              <a:t>UPDATE</a:t>
            </a:r>
          </a:p>
          <a:p>
            <a:pPr marL="38100">
              <a:lnSpc>
                <a:spcPts val="2810"/>
              </a:lnSpc>
            </a:pPr>
            <a:r>
              <a:rPr dirty="0"/>
              <a:t>AS</a:t>
            </a:r>
          </a:p>
          <a:p>
            <a:pPr marL="38100" marR="1730375">
              <a:lnSpc>
                <a:spcPts val="2810"/>
              </a:lnSpc>
              <a:spcBef>
                <a:spcPts val="195"/>
              </a:spcBef>
            </a:pPr>
            <a:r>
              <a:rPr dirty="0"/>
              <a:t>IF (SELECT emEstoque from INSERTED) &lt;</a:t>
            </a:r>
            <a:r>
              <a:rPr spc="-110" dirty="0"/>
              <a:t> </a:t>
            </a:r>
            <a:r>
              <a:rPr dirty="0"/>
              <a:t>0  BEGIN</a:t>
            </a:r>
          </a:p>
          <a:p>
            <a:pPr marL="220979">
              <a:lnSpc>
                <a:spcPts val="2610"/>
              </a:lnSpc>
            </a:pPr>
            <a:r>
              <a:rPr dirty="0"/>
              <a:t>PRINT </a:t>
            </a:r>
            <a:r>
              <a:rPr spc="-5" dirty="0"/>
              <a:t>‘Não pode </a:t>
            </a:r>
            <a:r>
              <a:rPr dirty="0"/>
              <a:t>vender mais </a:t>
            </a:r>
            <a:r>
              <a:rPr spc="-5" dirty="0"/>
              <a:t>produtos do que</a:t>
            </a:r>
            <a:r>
              <a:rPr spc="-20" dirty="0"/>
              <a:t> </a:t>
            </a:r>
            <a:r>
              <a:rPr dirty="0"/>
              <a:t>existem’</a:t>
            </a:r>
          </a:p>
          <a:p>
            <a:pPr marL="220979" marR="3990340">
              <a:lnSpc>
                <a:spcPts val="2810"/>
              </a:lnSpc>
              <a:spcBef>
                <a:spcPts val="200"/>
              </a:spcBef>
            </a:pPr>
            <a:r>
              <a:rPr dirty="0"/>
              <a:t>PRINT </a:t>
            </a:r>
            <a:r>
              <a:rPr spc="-5" dirty="0"/>
              <a:t>‘Operação </a:t>
            </a:r>
            <a:r>
              <a:rPr dirty="0"/>
              <a:t>cancelada’  ROLLBACK</a:t>
            </a:r>
            <a:r>
              <a:rPr spc="-25" dirty="0"/>
              <a:t> </a:t>
            </a:r>
            <a:r>
              <a:rPr dirty="0"/>
              <a:t>TRANS</a:t>
            </a:r>
          </a:p>
          <a:p>
            <a:pPr marL="38100">
              <a:lnSpc>
                <a:spcPts val="2765"/>
              </a:lnSpc>
            </a:pPr>
            <a:r>
              <a:rPr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405178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167946" y="3427603"/>
            <a:ext cx="14224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400" b="1" dirty="0">
                <a:solidFill>
                  <a:srgbClr val="FFFFFF"/>
                </a:solidFill>
                <a:latin typeface="Times New Roman"/>
                <a:cs typeface="Times New Roman"/>
              </a:rPr>
              <a:t>S Q</a:t>
            </a:r>
            <a:r>
              <a:rPr sz="4400" b="1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72419" y="1749933"/>
            <a:ext cx="506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0" dirty="0">
                <a:solidFill>
                  <a:srgbClr val="292929"/>
                </a:solidFill>
                <a:latin typeface="Times New Roman"/>
                <a:cs typeface="Times New Roman"/>
              </a:rPr>
              <a:t>DDL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11257" y="2225421"/>
            <a:ext cx="19723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b="1" spc="-5" dirty="0">
                <a:solidFill>
                  <a:srgbClr val="292929"/>
                </a:solidFill>
                <a:latin typeface="Times New Roman"/>
                <a:cs typeface="Times New Roman"/>
              </a:rPr>
              <a:t>Criar </a:t>
            </a:r>
            <a:r>
              <a:rPr b="1" spc="-20" dirty="0">
                <a:solidFill>
                  <a:srgbClr val="292929"/>
                </a:solidFill>
                <a:latin typeface="Times New Roman"/>
                <a:cs typeface="Times New Roman"/>
              </a:rPr>
              <a:t>(CREATE)  </a:t>
            </a:r>
            <a:r>
              <a:rPr b="1" spc="-5" dirty="0">
                <a:solidFill>
                  <a:srgbClr val="292929"/>
                </a:solidFill>
                <a:latin typeface="Times New Roman"/>
                <a:cs typeface="Times New Roman"/>
              </a:rPr>
              <a:t>Destruir (DROP)  </a:t>
            </a:r>
            <a:r>
              <a:rPr b="1" dirty="0">
                <a:solidFill>
                  <a:srgbClr val="292929"/>
                </a:solidFill>
                <a:latin typeface="Times New Roman"/>
                <a:cs typeface="Times New Roman"/>
              </a:rPr>
              <a:t>Modificar</a:t>
            </a:r>
            <a:r>
              <a:rPr b="1" spc="-12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b="1" spc="-30" dirty="0">
                <a:solidFill>
                  <a:srgbClr val="292929"/>
                </a:solidFill>
                <a:latin typeface="Times New Roman"/>
                <a:cs typeface="Times New Roman"/>
              </a:rPr>
              <a:t>(ALTER)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80188" y="4261061"/>
            <a:ext cx="2108200" cy="147891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573405">
              <a:spcBef>
                <a:spcPts val="420"/>
              </a:spcBef>
            </a:pPr>
            <a:r>
              <a:rPr b="1" dirty="0">
                <a:solidFill>
                  <a:srgbClr val="292929"/>
                </a:solidFill>
                <a:latin typeface="Times New Roman"/>
                <a:cs typeface="Times New Roman"/>
              </a:rPr>
              <a:t>DML</a:t>
            </a:r>
            <a:endParaRPr>
              <a:latin typeface="Times New Roman"/>
              <a:cs typeface="Times New Roman"/>
            </a:endParaRPr>
          </a:p>
          <a:p>
            <a:pPr marL="12700" marR="5080">
              <a:spcBef>
                <a:spcPts val="320"/>
              </a:spcBef>
            </a:pPr>
            <a:r>
              <a:rPr b="1" spc="-5" dirty="0">
                <a:solidFill>
                  <a:srgbClr val="292929"/>
                </a:solidFill>
                <a:latin typeface="Times New Roman"/>
                <a:cs typeface="Times New Roman"/>
              </a:rPr>
              <a:t>Consultar</a:t>
            </a:r>
            <a:r>
              <a:rPr b="1" spc="-8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b="1" spc="-5" dirty="0">
                <a:solidFill>
                  <a:srgbClr val="292929"/>
                </a:solidFill>
                <a:latin typeface="Times New Roman"/>
                <a:cs typeface="Times New Roman"/>
              </a:rPr>
              <a:t>(SELECT)  Inserir </a:t>
            </a:r>
            <a:r>
              <a:rPr b="1" spc="-15" dirty="0">
                <a:solidFill>
                  <a:srgbClr val="292929"/>
                </a:solidFill>
                <a:latin typeface="Times New Roman"/>
                <a:cs typeface="Times New Roman"/>
              </a:rPr>
              <a:t>(INSERT)  </a:t>
            </a:r>
            <a:r>
              <a:rPr b="1" dirty="0">
                <a:solidFill>
                  <a:srgbClr val="292929"/>
                </a:solidFill>
                <a:latin typeface="Times New Roman"/>
                <a:cs typeface="Times New Roman"/>
              </a:rPr>
              <a:t>Remover </a:t>
            </a:r>
            <a:r>
              <a:rPr b="1" spc="-5" dirty="0">
                <a:solidFill>
                  <a:srgbClr val="292929"/>
                </a:solidFill>
                <a:latin typeface="Times New Roman"/>
                <a:cs typeface="Times New Roman"/>
              </a:rPr>
              <a:t>(DELETE)  Atualizar</a:t>
            </a:r>
            <a:r>
              <a:rPr b="1" spc="-7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b="1" spc="-20" dirty="0">
                <a:solidFill>
                  <a:srgbClr val="292929"/>
                </a:solidFill>
                <a:latin typeface="Times New Roman"/>
                <a:cs typeface="Times New Roman"/>
              </a:rPr>
              <a:t>(UPDATE)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4291" y="4547454"/>
            <a:ext cx="1473200" cy="1279196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92710">
              <a:spcBef>
                <a:spcPts val="1115"/>
              </a:spcBef>
            </a:pPr>
            <a:r>
              <a:rPr b="1" spc="-5" dirty="0">
                <a:solidFill>
                  <a:srgbClr val="292929"/>
                </a:solidFill>
                <a:latin typeface="Times New Roman"/>
                <a:cs typeface="Times New Roman"/>
              </a:rPr>
              <a:t>Segurança</a:t>
            </a:r>
            <a:endParaRPr>
              <a:latin typeface="Times New Roman"/>
              <a:cs typeface="Times New Roman"/>
            </a:endParaRPr>
          </a:p>
          <a:p>
            <a:pPr marL="12700" marR="5080" indent="160655">
              <a:lnSpc>
                <a:spcPts val="3170"/>
              </a:lnSpc>
              <a:spcBef>
                <a:spcPts val="275"/>
              </a:spcBef>
            </a:pPr>
            <a:r>
              <a:rPr b="1" spc="-10" dirty="0">
                <a:solidFill>
                  <a:srgbClr val="292929"/>
                </a:solidFill>
                <a:latin typeface="Times New Roman"/>
                <a:cs typeface="Times New Roman"/>
              </a:rPr>
              <a:t>Controle  </a:t>
            </a:r>
            <a:r>
              <a:rPr b="1" spc="-5" dirty="0">
                <a:solidFill>
                  <a:srgbClr val="292929"/>
                </a:solidFill>
                <a:latin typeface="Times New Roman"/>
                <a:cs typeface="Times New Roman"/>
              </a:rPr>
              <a:t>A</a:t>
            </a:r>
            <a:r>
              <a:rPr b="1" spc="-15" dirty="0">
                <a:solidFill>
                  <a:srgbClr val="292929"/>
                </a:solidFill>
                <a:latin typeface="Times New Roman"/>
                <a:cs typeface="Times New Roman"/>
              </a:rPr>
              <a:t>d</a:t>
            </a:r>
            <a:r>
              <a:rPr b="1" spc="-5" dirty="0">
                <a:solidFill>
                  <a:srgbClr val="292929"/>
                </a:solidFill>
                <a:latin typeface="Times New Roman"/>
                <a:cs typeface="Times New Roman"/>
              </a:rPr>
              <a:t>ministra</a:t>
            </a:r>
            <a:r>
              <a:rPr b="1" dirty="0">
                <a:solidFill>
                  <a:srgbClr val="292929"/>
                </a:solidFill>
                <a:latin typeface="Times New Roman"/>
                <a:cs typeface="Times New Roman"/>
              </a:rPr>
              <a:t>ç</a:t>
            </a:r>
            <a:r>
              <a:rPr b="1" spc="-5" dirty="0">
                <a:solidFill>
                  <a:srgbClr val="292929"/>
                </a:solidFill>
                <a:latin typeface="Times New Roman"/>
                <a:cs typeface="Times New Roman"/>
              </a:rPr>
              <a:t>ão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39801" y="2212340"/>
            <a:ext cx="1536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292929"/>
                </a:solidFill>
                <a:latin typeface="Times New Roman"/>
                <a:cs typeface="Times New Roman"/>
              </a:rPr>
              <a:t>Implementação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11072" y="2760979"/>
            <a:ext cx="977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292929"/>
                </a:solidFill>
                <a:latin typeface="Times New Roman"/>
                <a:cs typeface="Times New Roman"/>
              </a:rPr>
              <a:t>Ambiente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372419" y="434882"/>
            <a:ext cx="30460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Usos do</a:t>
            </a:r>
            <a:r>
              <a:rPr spc="-65" dirty="0"/>
              <a:t> </a:t>
            </a:r>
            <a:r>
              <a:rPr spc="-5" dirty="0"/>
              <a:t>SQL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929813" y="6500571"/>
            <a:ext cx="125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68267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24244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Exemplo</a:t>
            </a:r>
            <a:r>
              <a:rPr spc="-70" dirty="0"/>
              <a:t> </a:t>
            </a:r>
            <a:r>
              <a:rPr spc="-5" dirty="0"/>
              <a:t>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05113" y="2005712"/>
            <a:ext cx="7215505" cy="38658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CREATE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TRIGGER VerificaFone ON clientes  FOR</a:t>
            </a:r>
            <a:r>
              <a:rPr sz="2800" spc="-2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UPDATE</a:t>
            </a:r>
            <a:endParaRPr sz="2800">
              <a:latin typeface="Arial"/>
              <a:cs typeface="Arial"/>
            </a:endParaRPr>
          </a:p>
          <a:p>
            <a:pPr marL="12700"/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AS</a:t>
            </a:r>
            <a:endParaRPr sz="2800">
              <a:latin typeface="Arial"/>
              <a:cs typeface="Arial"/>
            </a:endParaRPr>
          </a:p>
          <a:p>
            <a:pPr marL="12700" marR="3738245"/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IF </a:t>
            </a: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UPDATE</a:t>
            </a:r>
            <a:r>
              <a:rPr sz="2800" spc="-6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(telefone)  </a:t>
            </a: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BEGIN</a:t>
            </a:r>
            <a:endParaRPr sz="2800">
              <a:latin typeface="Arial"/>
              <a:cs typeface="Arial"/>
            </a:endParaRPr>
          </a:p>
          <a:p>
            <a:pPr marL="478790" marR="1051560"/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PRINT </a:t>
            </a: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‘Não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pode atualizar telefone’  PRINT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‘Operação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cancelada’  ROLLBACK</a:t>
            </a: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 TRANS</a:t>
            </a:r>
            <a:endParaRPr sz="280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END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7818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24244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Exemplo</a:t>
            </a:r>
            <a:r>
              <a:rPr spc="-70" dirty="0"/>
              <a:t> </a:t>
            </a:r>
            <a:r>
              <a:rPr spc="-5" dirty="0"/>
              <a:t>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50603" y="2004187"/>
            <a:ext cx="7957184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375" marR="5080" indent="-448309">
              <a:spcBef>
                <a:spcPts val="100"/>
              </a:spcBef>
              <a:buClr>
                <a:srgbClr val="009999"/>
              </a:buClr>
              <a:buSzPct val="70000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000" dirty="0">
                <a:latin typeface="Arial"/>
                <a:cs typeface="Arial"/>
              </a:rPr>
              <a:t>O </a:t>
            </a:r>
            <a:r>
              <a:rPr sz="3000" spc="-5" dirty="0">
                <a:latin typeface="Arial"/>
                <a:cs typeface="Arial"/>
              </a:rPr>
              <a:t>exemplo seguinte mostra como o gatilho  garante a integridade da tabela reservas por  remover a entrada de reserva quando um  membro efetiva o empréstimo de um</a:t>
            </a:r>
            <a:r>
              <a:rPr sz="3000" spc="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livro.</a:t>
            </a:r>
            <a:endParaRPr sz="30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651125" y="4430713"/>
          <a:ext cx="3276600" cy="1651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isbn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Copia_num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Mem_num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994524" y="4506913"/>
          <a:ext cx="3200400" cy="1651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isbn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Mem_num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Data_res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10/01/02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11/01/02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12/01/02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2668256" y="4125215"/>
            <a:ext cx="13550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empré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ti</a:t>
            </a:r>
            <a:r>
              <a:rPr sz="2000" spc="-10" dirty="0">
                <a:latin typeface="Arial"/>
                <a:cs typeface="Arial"/>
              </a:rPr>
              <a:t>m</a:t>
            </a:r>
            <a:r>
              <a:rPr sz="2000" dirty="0"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12241" y="4201415"/>
            <a:ext cx="8756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res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rva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18212" y="5448300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334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33400" h="76200">
                <a:moveTo>
                  <a:pt x="5334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33400" y="44450"/>
                </a:lnTo>
                <a:lnTo>
                  <a:pt x="5334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51612" y="598170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381000" y="0"/>
                </a:moveTo>
                <a:lnTo>
                  <a:pt x="381000" y="76200"/>
                </a:lnTo>
                <a:lnTo>
                  <a:pt x="444500" y="44450"/>
                </a:lnTo>
                <a:lnTo>
                  <a:pt x="393700" y="44450"/>
                </a:lnTo>
                <a:lnTo>
                  <a:pt x="393700" y="31750"/>
                </a:lnTo>
                <a:lnTo>
                  <a:pt x="444500" y="31750"/>
                </a:lnTo>
                <a:lnTo>
                  <a:pt x="381000" y="0"/>
                </a:lnTo>
                <a:close/>
              </a:path>
              <a:path w="457200" h="76200">
                <a:moveTo>
                  <a:pt x="3810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81000" y="44450"/>
                </a:lnTo>
                <a:lnTo>
                  <a:pt x="381000" y="31750"/>
                </a:lnTo>
                <a:close/>
              </a:path>
              <a:path w="457200" h="76200">
                <a:moveTo>
                  <a:pt x="444500" y="31750"/>
                </a:moveTo>
                <a:lnTo>
                  <a:pt x="393700" y="31750"/>
                </a:lnTo>
                <a:lnTo>
                  <a:pt x="393700" y="44450"/>
                </a:lnTo>
                <a:lnTo>
                  <a:pt x="444500" y="44450"/>
                </a:lnTo>
                <a:lnTo>
                  <a:pt x="457200" y="38100"/>
                </a:lnTo>
                <a:lnTo>
                  <a:pt x="444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63280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56407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Exemplo 7</a:t>
            </a:r>
            <a:r>
              <a:rPr spc="-35" dirty="0"/>
              <a:t> </a:t>
            </a:r>
            <a:r>
              <a:rPr spc="-5" dirty="0"/>
              <a:t>(continuação)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98659" y="1804161"/>
            <a:ext cx="7569834" cy="4549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025"/>
              </a:lnSpc>
              <a:spcBef>
                <a:spcPts val="95"/>
              </a:spcBef>
            </a:pP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USE</a:t>
            </a:r>
            <a:r>
              <a:rPr sz="2800" spc="-2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biblioteca</a:t>
            </a:r>
            <a:endParaRPr sz="2800">
              <a:latin typeface="Arial"/>
              <a:cs typeface="Arial"/>
            </a:endParaRPr>
          </a:p>
          <a:p>
            <a:pPr marL="478790" marR="1721485" indent="-466725">
              <a:lnSpc>
                <a:spcPts val="2690"/>
              </a:lnSpc>
              <a:spcBef>
                <a:spcPts val="315"/>
              </a:spcBef>
            </a:pP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CREATE TRIGGER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remove_reserva 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ON emprestimo FOR INSERT</a:t>
            </a:r>
            <a:endParaRPr sz="2800">
              <a:latin typeface="Arial"/>
              <a:cs typeface="Arial"/>
            </a:endParaRPr>
          </a:p>
          <a:p>
            <a:pPr marL="478790">
              <a:lnSpc>
                <a:spcPts val="2370"/>
              </a:lnSpc>
            </a:pP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AS</a:t>
            </a:r>
            <a:endParaRPr sz="2800">
              <a:latin typeface="Arial"/>
              <a:cs typeface="Arial"/>
            </a:endParaRPr>
          </a:p>
          <a:p>
            <a:pPr marL="1884680" marR="5080" indent="-1405890">
              <a:lnSpc>
                <a:spcPts val="2690"/>
              </a:lnSpc>
              <a:spcBef>
                <a:spcPts val="310"/>
              </a:spcBef>
            </a:pP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IF (SELECT r.membro_num FROM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reserva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r  JOIN inserted</a:t>
            </a:r>
            <a:r>
              <a:rPr sz="2800" spc="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i</a:t>
            </a:r>
            <a:endParaRPr sz="2800">
              <a:latin typeface="Arial"/>
              <a:cs typeface="Arial"/>
            </a:endParaRPr>
          </a:p>
          <a:p>
            <a:pPr marL="1559560" marR="767080" indent="-589915">
              <a:lnSpc>
                <a:spcPct val="80000"/>
              </a:lnSpc>
              <a:spcBef>
                <a:spcPts val="20"/>
              </a:spcBef>
            </a:pP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ON r.membro_num = i.membro_num  AND r.isbn =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i.isbn)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&gt;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  <a:p>
            <a:pPr marL="478790">
              <a:lnSpc>
                <a:spcPts val="2355"/>
              </a:lnSpc>
            </a:pP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BEGIN</a:t>
            </a:r>
            <a:endParaRPr sz="2800">
              <a:latin typeface="Arial"/>
              <a:cs typeface="Arial"/>
            </a:endParaRPr>
          </a:p>
          <a:p>
            <a:pPr marL="872490" marR="187325" indent="-196850">
              <a:lnSpc>
                <a:spcPts val="2690"/>
              </a:lnSpc>
              <a:spcBef>
                <a:spcPts val="315"/>
              </a:spcBef>
            </a:pP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DELETE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r FROM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reserva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r JOIN inserted i  ON r.membro_num =</a:t>
            </a:r>
            <a:r>
              <a:rPr sz="2800" spc="3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i.membro_num</a:t>
            </a:r>
            <a:endParaRPr sz="2800">
              <a:latin typeface="Arial"/>
              <a:cs typeface="Arial"/>
            </a:endParaRPr>
          </a:p>
          <a:p>
            <a:pPr marL="1393190">
              <a:lnSpc>
                <a:spcPts val="2370"/>
              </a:lnSpc>
            </a:pP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AND r.isbn =</a:t>
            </a:r>
            <a:r>
              <a:rPr sz="2800" spc="-1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i.isbn)</a:t>
            </a:r>
            <a:endParaRPr sz="2800">
              <a:latin typeface="Arial"/>
              <a:cs typeface="Arial"/>
            </a:endParaRPr>
          </a:p>
          <a:p>
            <a:pPr marL="478790">
              <a:lnSpc>
                <a:spcPts val="3025"/>
              </a:lnSpc>
            </a:pP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END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75591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54114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Gatilho INSTEAD OF</a:t>
            </a:r>
            <a:r>
              <a:rPr spc="-50" dirty="0"/>
              <a:t> </a:t>
            </a:r>
            <a:r>
              <a:rPr spc="-5" dirty="0"/>
              <a:t>(i)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50604" y="1695654"/>
            <a:ext cx="7966075" cy="45497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60375" marR="5080" indent="-448309">
              <a:lnSpc>
                <a:spcPct val="90000"/>
              </a:lnSpc>
              <a:spcBef>
                <a:spcPts val="434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Quando </a:t>
            </a:r>
            <a:r>
              <a:rPr sz="2800" dirty="0">
                <a:latin typeface="Arial"/>
                <a:cs typeface="Arial"/>
              </a:rPr>
              <a:t>você </a:t>
            </a:r>
            <a:r>
              <a:rPr sz="2800" spc="-5" dirty="0">
                <a:latin typeface="Arial"/>
                <a:cs typeface="Arial"/>
              </a:rPr>
              <a:t>utiliza um </a:t>
            </a:r>
            <a:r>
              <a:rPr sz="2800" dirty="0">
                <a:latin typeface="Arial"/>
                <a:cs typeface="Arial"/>
              </a:rPr>
              <a:t>gatilho </a:t>
            </a:r>
            <a:r>
              <a:rPr sz="2800" spc="-10" dirty="0">
                <a:latin typeface="Arial"/>
                <a:cs typeface="Arial"/>
              </a:rPr>
              <a:t>INSTEAD OF, </a:t>
            </a:r>
            <a:r>
              <a:rPr sz="2800" spc="-5" dirty="0">
                <a:latin typeface="Arial"/>
                <a:cs typeface="Arial"/>
              </a:rPr>
              <a:t>o  código original que fez uma modificação na  </a:t>
            </a:r>
            <a:r>
              <a:rPr sz="2800" dirty="0">
                <a:latin typeface="Arial"/>
                <a:cs typeface="Arial"/>
              </a:rPr>
              <a:t>tabela </a:t>
            </a:r>
            <a:r>
              <a:rPr sz="2800" spc="-5" dirty="0">
                <a:latin typeface="Arial"/>
                <a:cs typeface="Arial"/>
              </a:rPr>
              <a:t>não é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executado</a:t>
            </a:r>
            <a:endParaRPr sz="2800">
              <a:latin typeface="Arial"/>
              <a:cs typeface="Arial"/>
            </a:endParaRPr>
          </a:p>
          <a:p>
            <a:pPr marL="460375" indent="-448309">
              <a:spcBef>
                <a:spcPts val="335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Em vez disso, é </a:t>
            </a:r>
            <a:r>
              <a:rPr sz="2800" dirty="0">
                <a:latin typeface="Arial"/>
                <a:cs typeface="Arial"/>
              </a:rPr>
              <a:t>executado </a:t>
            </a:r>
            <a:r>
              <a:rPr sz="2800" spc="-5" dirty="0">
                <a:latin typeface="Arial"/>
                <a:cs typeface="Arial"/>
              </a:rPr>
              <a:t>o </a:t>
            </a:r>
            <a:r>
              <a:rPr sz="2800" dirty="0">
                <a:latin typeface="Arial"/>
                <a:cs typeface="Arial"/>
              </a:rPr>
              <a:t>código do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gatilho</a:t>
            </a:r>
            <a:endParaRPr sz="2800">
              <a:latin typeface="Arial"/>
              <a:cs typeface="Arial"/>
            </a:endParaRPr>
          </a:p>
          <a:p>
            <a:pPr marL="460375" marR="139065" indent="-448309">
              <a:lnSpc>
                <a:spcPct val="90000"/>
              </a:lnSpc>
              <a:spcBef>
                <a:spcPts val="675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Por </a:t>
            </a:r>
            <a:r>
              <a:rPr sz="2800" dirty="0">
                <a:latin typeface="Arial"/>
                <a:cs typeface="Arial"/>
              </a:rPr>
              <a:t>exemplo, </a:t>
            </a:r>
            <a:r>
              <a:rPr sz="2800" spc="-5" dirty="0">
                <a:latin typeface="Arial"/>
                <a:cs typeface="Arial"/>
              </a:rPr>
              <a:t>você poderia </a:t>
            </a:r>
            <a:r>
              <a:rPr sz="2800" dirty="0">
                <a:latin typeface="Arial"/>
                <a:cs typeface="Arial"/>
              </a:rPr>
              <a:t>criar um </a:t>
            </a:r>
            <a:r>
              <a:rPr sz="2800" spc="-5" dirty="0">
                <a:latin typeface="Arial"/>
                <a:cs typeface="Arial"/>
              </a:rPr>
              <a:t>gatilho em  uma tabela </a:t>
            </a:r>
            <a:r>
              <a:rPr sz="2800" spc="-10" dirty="0">
                <a:latin typeface="Arial"/>
                <a:cs typeface="Arial"/>
              </a:rPr>
              <a:t>AUTORES </a:t>
            </a:r>
            <a:r>
              <a:rPr sz="2800" spc="-5" dirty="0">
                <a:latin typeface="Arial"/>
                <a:cs typeface="Arial"/>
              </a:rPr>
              <a:t>para </a:t>
            </a:r>
            <a:r>
              <a:rPr sz="2800" dirty="0">
                <a:latin typeface="Arial"/>
                <a:cs typeface="Arial"/>
              </a:rPr>
              <a:t>notificar </a:t>
            </a:r>
            <a:r>
              <a:rPr sz="2800" spc="-5" dirty="0">
                <a:latin typeface="Arial"/>
                <a:cs typeface="Arial"/>
              </a:rPr>
              <a:t>aos  </a:t>
            </a:r>
            <a:r>
              <a:rPr sz="2800" dirty="0">
                <a:latin typeface="Arial"/>
                <a:cs typeface="Arial"/>
              </a:rPr>
              <a:t>usuários </a:t>
            </a:r>
            <a:r>
              <a:rPr sz="2800" spc="-5" dirty="0">
                <a:latin typeface="Arial"/>
                <a:cs typeface="Arial"/>
              </a:rPr>
              <a:t>que os </a:t>
            </a:r>
            <a:r>
              <a:rPr sz="2800" dirty="0">
                <a:latin typeface="Arial"/>
                <a:cs typeface="Arial"/>
              </a:rPr>
              <a:t>autores </a:t>
            </a:r>
            <a:r>
              <a:rPr sz="2800" spc="-5" dirty="0">
                <a:latin typeface="Arial"/>
                <a:cs typeface="Arial"/>
              </a:rPr>
              <a:t>não podem ser  </a:t>
            </a:r>
            <a:r>
              <a:rPr sz="2800" dirty="0">
                <a:latin typeface="Arial"/>
                <a:cs typeface="Arial"/>
              </a:rPr>
              <a:t>excluídos</a:t>
            </a:r>
            <a:endParaRPr sz="2800">
              <a:latin typeface="Arial"/>
              <a:cs typeface="Arial"/>
            </a:endParaRPr>
          </a:p>
          <a:p>
            <a:pPr marL="460375" marR="78740" indent="-448309">
              <a:lnSpc>
                <a:spcPct val="90000"/>
              </a:lnSpc>
              <a:spcBef>
                <a:spcPts val="670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O mesmo poderia ser </a:t>
            </a:r>
            <a:r>
              <a:rPr sz="2800" dirty="0">
                <a:latin typeface="Arial"/>
                <a:cs typeface="Arial"/>
              </a:rPr>
              <a:t>feito </a:t>
            </a:r>
            <a:r>
              <a:rPr sz="2800" spc="-5" dirty="0">
                <a:latin typeface="Arial"/>
                <a:cs typeface="Arial"/>
              </a:rPr>
              <a:t>com gatilho </a:t>
            </a:r>
            <a:r>
              <a:rPr sz="2800" dirty="0">
                <a:latin typeface="Arial"/>
                <a:cs typeface="Arial"/>
              </a:rPr>
              <a:t>padrão,  </a:t>
            </a:r>
            <a:r>
              <a:rPr sz="2800" spc="-5" dirty="0">
                <a:latin typeface="Arial"/>
                <a:cs typeface="Arial"/>
              </a:rPr>
              <a:t>mas </a:t>
            </a:r>
            <a:r>
              <a:rPr sz="2800" dirty="0">
                <a:latin typeface="Arial"/>
                <a:cs typeface="Arial"/>
              </a:rPr>
              <a:t>exigiria </a:t>
            </a:r>
            <a:r>
              <a:rPr sz="2800" spc="-5" dirty="0">
                <a:latin typeface="Arial"/>
                <a:cs typeface="Arial"/>
              </a:rPr>
              <a:t>que </a:t>
            </a:r>
            <a:r>
              <a:rPr sz="2800" dirty="0">
                <a:latin typeface="Arial"/>
                <a:cs typeface="Arial"/>
              </a:rPr>
              <a:t>os </a:t>
            </a:r>
            <a:r>
              <a:rPr sz="2800" spc="-5" dirty="0">
                <a:latin typeface="Arial"/>
                <a:cs typeface="Arial"/>
              </a:rPr>
              <a:t>dados fossem </a:t>
            </a:r>
            <a:r>
              <a:rPr sz="2800" dirty="0">
                <a:latin typeface="Arial"/>
                <a:cs typeface="Arial"/>
              </a:rPr>
              <a:t>realmente  excluídos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76164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55245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Gatilho INSTEAD OF</a:t>
            </a:r>
            <a:r>
              <a:rPr spc="-50" dirty="0"/>
              <a:t> </a:t>
            </a:r>
            <a:r>
              <a:rPr spc="-5" dirty="0"/>
              <a:t>(ii)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4" y="1866138"/>
            <a:ext cx="8030209" cy="456855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indent="-448309">
              <a:spcBef>
                <a:spcPts val="105"/>
              </a:spcBef>
              <a:buClr>
                <a:srgbClr val="009999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latin typeface="Arial"/>
                <a:cs typeface="Arial"/>
              </a:rPr>
              <a:t>Exemplo</a:t>
            </a:r>
            <a:endParaRPr sz="3200">
              <a:latin typeface="Arial"/>
              <a:cs typeface="Arial"/>
            </a:endParaRPr>
          </a:p>
          <a:p>
            <a:pPr marL="460375" marR="968375"/>
            <a:r>
              <a:rPr sz="3200" dirty="0">
                <a:latin typeface="Arial"/>
                <a:cs typeface="Arial"/>
              </a:rPr>
              <a:t>CREATE TRIGGER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trIO_Delautores  </a:t>
            </a:r>
            <a:r>
              <a:rPr sz="3200" dirty="0">
                <a:latin typeface="Arial"/>
                <a:cs typeface="Arial"/>
              </a:rPr>
              <a:t>ON </a:t>
            </a:r>
            <a:r>
              <a:rPr sz="3200" spc="-5" dirty="0">
                <a:latin typeface="Arial"/>
                <a:cs typeface="Arial"/>
              </a:rPr>
              <a:t>autores </a:t>
            </a:r>
            <a:r>
              <a:rPr sz="3200" dirty="0">
                <a:latin typeface="Arial"/>
                <a:cs typeface="Arial"/>
              </a:rPr>
              <a:t>INSTEAD OF DELETE  </a:t>
            </a:r>
            <a:r>
              <a:rPr sz="3200" spc="-5" dirty="0">
                <a:latin typeface="Arial"/>
                <a:cs typeface="Arial"/>
              </a:rPr>
              <a:t>AS</a:t>
            </a:r>
            <a:endParaRPr sz="3200">
              <a:latin typeface="Arial"/>
              <a:cs typeface="Arial"/>
            </a:endParaRPr>
          </a:p>
          <a:p>
            <a:pPr marR="5080" algn="r"/>
            <a:r>
              <a:rPr sz="3200" dirty="0">
                <a:latin typeface="Arial"/>
                <a:cs typeface="Arial"/>
              </a:rPr>
              <a:t>PRINT </a:t>
            </a:r>
            <a:r>
              <a:rPr sz="3200" spc="-5" dirty="0">
                <a:latin typeface="Arial"/>
                <a:cs typeface="Arial"/>
              </a:rPr>
              <a:t>‘Você não pode remover </a:t>
            </a:r>
            <a:r>
              <a:rPr sz="3200" dirty="0">
                <a:latin typeface="Arial"/>
                <a:cs typeface="Arial"/>
              </a:rPr>
              <a:t>um</a:t>
            </a:r>
            <a:r>
              <a:rPr sz="3200" spc="-114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autor’</a:t>
            </a:r>
            <a:endParaRPr sz="320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4000">
              <a:latin typeface="Times New Roman"/>
              <a:cs typeface="Times New Roman"/>
            </a:endParaRPr>
          </a:p>
          <a:p>
            <a:pPr marL="460375" indent="-448309">
              <a:buClr>
                <a:srgbClr val="009999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latin typeface="Arial"/>
                <a:cs typeface="Arial"/>
              </a:rPr>
              <a:t>Para </a:t>
            </a:r>
            <a:r>
              <a:rPr sz="3200" spc="-5" dirty="0">
                <a:latin typeface="Arial"/>
                <a:cs typeface="Arial"/>
              </a:rPr>
              <a:t>executar 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gatilho</a:t>
            </a:r>
            <a:endParaRPr sz="3200">
              <a:latin typeface="Arial"/>
              <a:cs typeface="Arial"/>
            </a:endParaRPr>
          </a:p>
          <a:p>
            <a:pPr marL="460375"/>
            <a:r>
              <a:rPr sz="3200" dirty="0">
                <a:latin typeface="Arial"/>
                <a:cs typeface="Arial"/>
              </a:rPr>
              <a:t>DELETE </a:t>
            </a:r>
            <a:r>
              <a:rPr sz="3200" spc="-5" dirty="0">
                <a:latin typeface="Arial"/>
                <a:cs typeface="Arial"/>
              </a:rPr>
              <a:t>autores </a:t>
            </a:r>
            <a:r>
              <a:rPr sz="3200" dirty="0">
                <a:latin typeface="Arial"/>
                <a:cs typeface="Arial"/>
              </a:rPr>
              <a:t>WHERE </a:t>
            </a:r>
            <a:r>
              <a:rPr sz="3200" spc="-5" dirty="0">
                <a:latin typeface="Arial"/>
                <a:cs typeface="Arial"/>
              </a:rPr>
              <a:t>au_lnome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=</a:t>
            </a:r>
            <a:endParaRPr sz="3200">
              <a:latin typeface="Arial"/>
              <a:cs typeface="Arial"/>
            </a:endParaRPr>
          </a:p>
          <a:p>
            <a:pPr marR="58419" algn="r">
              <a:spcBef>
                <a:spcPts val="5"/>
              </a:spcBef>
              <a:tabLst>
                <a:tab pos="345440" algn="l"/>
                <a:tab pos="7847965" algn="l"/>
              </a:tabLst>
            </a:pPr>
            <a:r>
              <a:rPr sz="3200" u="sng" dirty="0">
                <a:uFill>
                  <a:solidFill>
                    <a:srgbClr val="9AAC97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200" u="sng" spc="-10" dirty="0">
                <a:uFill>
                  <a:solidFill>
                    <a:srgbClr val="9AAC97"/>
                  </a:solidFill>
                </a:uFill>
                <a:latin typeface="Arial"/>
                <a:cs typeface="Arial"/>
              </a:rPr>
              <a:t>‘Loiola’	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79027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893618" y="2281673"/>
            <a:ext cx="89122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ELMASRI, R.; NAVATHE, S. Fundamentals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database</a:t>
            </a:r>
            <a:r>
              <a:rPr lang="pt-BR" dirty="0"/>
              <a:t> systems. </a:t>
            </a:r>
            <a:r>
              <a:rPr lang="pt-BR" dirty="0" err="1"/>
              <a:t>Redwood</a:t>
            </a:r>
            <a:r>
              <a:rPr lang="pt-BR" dirty="0"/>
              <a:t> City: </a:t>
            </a:r>
            <a:r>
              <a:rPr lang="pt-BR" dirty="0" err="1"/>
              <a:t>Bejamin</a:t>
            </a:r>
            <a:r>
              <a:rPr lang="pt-BR" dirty="0"/>
              <a:t> </a:t>
            </a:r>
            <a:r>
              <a:rPr lang="pt-BR" dirty="0" err="1"/>
              <a:t>Cummings</a:t>
            </a:r>
            <a:r>
              <a:rPr lang="pt-BR" dirty="0"/>
              <a:t>, 1994  SILBERSCHATZ, A.; KORTH, H. F.; SUDARSHAN, S. Sistemas de banco de dados. São Paulo: Makron Books, 1999  HEUSER, C. A. Projeto de banco de dados. Porto Alegre: Sagra </a:t>
            </a:r>
            <a:r>
              <a:rPr lang="pt-BR" dirty="0" err="1"/>
              <a:t>Luzzato</a:t>
            </a:r>
            <a:r>
              <a:rPr lang="pt-BR" dirty="0"/>
              <a:t>, </a:t>
            </a:r>
            <a:r>
              <a:rPr lang="pt-BR" dirty="0" smtClean="0"/>
              <a:t>1999.</a:t>
            </a:r>
          </a:p>
          <a:p>
            <a:endParaRPr lang="pt-BR" dirty="0" smtClean="0"/>
          </a:p>
          <a:p>
            <a:r>
              <a:rPr lang="pt-BR" dirty="0"/>
              <a:t>DATE, C. J. Introdução a sistemas de banco de dados. Rio de Janeiro: Campus, 1991 </a:t>
            </a:r>
            <a:r>
              <a:rPr lang="pt-BR" dirty="0" smtClean="0"/>
              <a:t> </a:t>
            </a:r>
            <a:r>
              <a:rPr lang="pt-BR" dirty="0"/>
              <a:t>DATE, C. J.; DARWEN, R. Foundation for </a:t>
            </a:r>
            <a:r>
              <a:rPr lang="pt-BR" dirty="0" err="1"/>
              <a:t>object</a:t>
            </a:r>
            <a:r>
              <a:rPr lang="pt-BR" dirty="0"/>
              <a:t>/</a:t>
            </a:r>
            <a:r>
              <a:rPr lang="pt-BR" dirty="0" err="1"/>
              <a:t>relational</a:t>
            </a:r>
            <a:r>
              <a:rPr lang="pt-BR" dirty="0"/>
              <a:t> </a:t>
            </a:r>
            <a:r>
              <a:rPr lang="pt-BR" dirty="0" err="1"/>
              <a:t>databases</a:t>
            </a:r>
            <a:r>
              <a:rPr lang="pt-BR" dirty="0"/>
              <a:t>. Reading: </a:t>
            </a:r>
            <a:r>
              <a:rPr lang="pt-BR" dirty="0" err="1"/>
              <a:t>AddisonWesley</a:t>
            </a:r>
            <a:r>
              <a:rPr lang="pt-BR" dirty="0"/>
              <a:t>, 1998  FURTADO, A. L.; SANTGOS, C. S. Organização de banco de dados. Rio de Janeiro: Campus, 1987 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246909" y="1039091"/>
            <a:ext cx="363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Referências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00834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" y="0"/>
            <a:ext cx="12186584" cy="6858000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137F4A6A-E7AC-41C3-843E-AF3449620E95}"/>
              </a:ext>
            </a:extLst>
          </p:cNvPr>
          <p:cNvSpPr/>
          <p:nvPr/>
        </p:nvSpPr>
        <p:spPr>
          <a:xfrm>
            <a:off x="-3175" y="1334614"/>
            <a:ext cx="7790996" cy="2239963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PT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3DD14A9-4D2C-4E4A-803B-56FC4C3C85F6}"/>
              </a:ext>
            </a:extLst>
          </p:cNvPr>
          <p:cNvSpPr>
            <a:spLocks/>
          </p:cNvSpPr>
          <p:nvPr/>
        </p:nvSpPr>
        <p:spPr bwMode="auto">
          <a:xfrm>
            <a:off x="88561" y="2125549"/>
            <a:ext cx="5356451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defRPr/>
            </a:pPr>
            <a:r>
              <a:rPr lang="pt-BR" altLang="pt-PT" sz="54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Tahoma" panose="020B0604030504040204" pitchFamily="34" charset="0"/>
              </a:rPr>
              <a:t>OBRIGADO(A)</a:t>
            </a:r>
            <a:endParaRPr lang="pt-BR" altLang="pt-PT" sz="5400" b="1" dirty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0E64B36-67E9-44D3-9F23-353AB7913A6B}"/>
              </a:ext>
            </a:extLst>
          </p:cNvPr>
          <p:cNvSpPr/>
          <p:nvPr/>
        </p:nvSpPr>
        <p:spPr>
          <a:xfrm>
            <a:off x="361022" y="2969731"/>
            <a:ext cx="2762006" cy="1392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PT"/>
          </a:p>
        </p:txBody>
      </p:sp>
      <p:cxnSp>
        <p:nvCxnSpPr>
          <p:cNvPr id="33" name="Conexão reta 32">
            <a:extLst>
              <a:ext uri="{FF2B5EF4-FFF2-40B4-BE49-F238E27FC236}">
                <a16:creationId xmlns:a16="http://schemas.microsoft.com/office/drawing/2014/main" id="{AB365E6A-3526-401E-9EEC-D671CF613080}"/>
              </a:ext>
            </a:extLst>
          </p:cNvPr>
          <p:cNvCxnSpPr/>
          <p:nvPr/>
        </p:nvCxnSpPr>
        <p:spPr>
          <a:xfrm>
            <a:off x="4778375" y="1649413"/>
            <a:ext cx="334645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E59019ED-DB2A-4C62-B4F8-57A56CBF25E5}"/>
              </a:ext>
            </a:extLst>
          </p:cNvPr>
          <p:cNvCxnSpPr/>
          <p:nvPr/>
        </p:nvCxnSpPr>
        <p:spPr>
          <a:xfrm>
            <a:off x="7790996" y="1649413"/>
            <a:ext cx="406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E886B1A4-1ED4-45A1-BA3F-A8ED4A6BE53D}"/>
              </a:ext>
            </a:extLst>
          </p:cNvPr>
          <p:cNvSpPr/>
          <p:nvPr/>
        </p:nvSpPr>
        <p:spPr>
          <a:xfrm flipH="1">
            <a:off x="0" y="4749800"/>
            <a:ext cx="4060825" cy="2108200"/>
          </a:xfrm>
          <a:prstGeom prst="rect">
            <a:avLst/>
          </a:prstGeom>
          <a:solidFill>
            <a:schemeClr val="tx1">
              <a:lumMod val="75000"/>
              <a:lumOff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DC974DE-2687-4B40-8A21-85949474101E}"/>
              </a:ext>
            </a:extLst>
          </p:cNvPr>
          <p:cNvSpPr/>
          <p:nvPr/>
        </p:nvSpPr>
        <p:spPr>
          <a:xfrm flipH="1">
            <a:off x="4064000" y="4749800"/>
            <a:ext cx="4060825" cy="21082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F6D107A-0F84-45F6-98D7-34EAD7A95676}"/>
              </a:ext>
            </a:extLst>
          </p:cNvPr>
          <p:cNvSpPr/>
          <p:nvPr/>
        </p:nvSpPr>
        <p:spPr>
          <a:xfrm flipH="1">
            <a:off x="8121649" y="4749800"/>
            <a:ext cx="4067176" cy="2108200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PT"/>
          </a:p>
        </p:txBody>
      </p:sp>
      <p:sp>
        <p:nvSpPr>
          <p:cNvPr id="16" name="Subtítulo 5">
            <a:extLst>
              <a:ext uri="{FF2B5EF4-FFF2-40B4-BE49-F238E27FC236}">
                <a16:creationId xmlns:a16="http://schemas.microsoft.com/office/drawing/2014/main" id="{4F05DEF8-3AA8-4FD7-8626-D796EEC46723}"/>
              </a:ext>
            </a:extLst>
          </p:cNvPr>
          <p:cNvSpPr txBox="1">
            <a:spLocks/>
          </p:cNvSpPr>
          <p:nvPr/>
        </p:nvSpPr>
        <p:spPr bwMode="auto">
          <a:xfrm>
            <a:off x="-128050" y="5486890"/>
            <a:ext cx="3740150" cy="36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177800" indent="-177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ctr" eaLnBrk="1" hangingPunct="1">
              <a:lnSpc>
                <a:spcPct val="80000"/>
              </a:lnSpc>
              <a:spcAft>
                <a:spcPts val="800"/>
              </a:spcAft>
              <a:buClr>
                <a:srgbClr val="FCC80B"/>
              </a:buClr>
              <a:defRPr/>
            </a:pPr>
            <a:r>
              <a:rPr lang="pt-BR" altLang="pt-PT" sz="2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Tahoma" panose="020B0604030504040204" pitchFamily="34" charset="0"/>
              </a:rPr>
              <a:t>Jéssica Oliveira 	</a:t>
            </a:r>
            <a:endParaRPr lang="pt-BR" altLang="pt-PT" sz="2200" dirty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17" name="Subtítulo 5">
            <a:extLst>
              <a:ext uri="{FF2B5EF4-FFF2-40B4-BE49-F238E27FC236}">
                <a16:creationId xmlns:a16="http://schemas.microsoft.com/office/drawing/2014/main" id="{D8F14ACD-008A-40CA-8AA7-098F081B35B3}"/>
              </a:ext>
            </a:extLst>
          </p:cNvPr>
          <p:cNvSpPr txBox="1">
            <a:spLocks/>
          </p:cNvSpPr>
          <p:nvPr/>
        </p:nvSpPr>
        <p:spPr bwMode="auto">
          <a:xfrm>
            <a:off x="8124825" y="5622312"/>
            <a:ext cx="4067175" cy="36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177800" indent="-177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ctr" eaLnBrk="1" hangingPunct="1">
              <a:lnSpc>
                <a:spcPct val="80000"/>
              </a:lnSpc>
              <a:spcAft>
                <a:spcPts val="800"/>
              </a:spcAft>
              <a:buClr>
                <a:srgbClr val="FCC80B"/>
              </a:buClr>
              <a:defRPr/>
            </a:pPr>
            <a:r>
              <a:rPr lang="pt-BR" altLang="pt-PT" sz="2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Tahoma" panose="020B0604030504040204" pitchFamily="34" charset="0"/>
              </a:rPr>
              <a:t>92 99131-7544</a:t>
            </a:r>
            <a:endParaRPr lang="pt-BR" altLang="pt-PT" sz="2200" dirty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18" name="Subtítulo 5">
            <a:extLst>
              <a:ext uri="{FF2B5EF4-FFF2-40B4-BE49-F238E27FC236}">
                <a16:creationId xmlns:a16="http://schemas.microsoft.com/office/drawing/2014/main" id="{67A83A3A-BE76-4B96-9237-92B7802B6EE5}"/>
              </a:ext>
            </a:extLst>
          </p:cNvPr>
          <p:cNvSpPr txBox="1">
            <a:spLocks/>
          </p:cNvSpPr>
          <p:nvPr/>
        </p:nvSpPr>
        <p:spPr bwMode="auto">
          <a:xfrm>
            <a:off x="4224338" y="4978034"/>
            <a:ext cx="3740150" cy="1651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177800" indent="-177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ctr" eaLnBrk="1" hangingPunct="1">
              <a:lnSpc>
                <a:spcPct val="80000"/>
              </a:lnSpc>
              <a:spcAft>
                <a:spcPts val="800"/>
              </a:spcAft>
              <a:buClr>
                <a:srgbClr val="FCC80B"/>
              </a:buClr>
              <a:defRPr/>
            </a:pPr>
            <a:r>
              <a:rPr lang="pt-BR" altLang="pt-PT" sz="2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Tahoma" panose="020B0604030504040204" pitchFamily="34" charset="0"/>
              </a:rPr>
              <a:t>Professora do Ensino Superior</a:t>
            </a:r>
          </a:p>
          <a:p>
            <a:pPr marL="0" indent="0" algn="ctr" eaLnBrk="1" hangingPunct="1">
              <a:lnSpc>
                <a:spcPct val="80000"/>
              </a:lnSpc>
              <a:spcAft>
                <a:spcPts val="800"/>
              </a:spcAft>
              <a:buClr>
                <a:srgbClr val="FCC80B"/>
              </a:buClr>
              <a:defRPr/>
            </a:pPr>
            <a:r>
              <a:rPr lang="pt-BR" altLang="pt-PT" sz="2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Tahoma" panose="020B0604030504040204" pitchFamily="34" charset="0"/>
              </a:rPr>
              <a:t>Analista de Sistemas</a:t>
            </a:r>
          </a:p>
          <a:p>
            <a:pPr marL="0" indent="0" algn="ctr" eaLnBrk="1" hangingPunct="1">
              <a:lnSpc>
                <a:spcPct val="80000"/>
              </a:lnSpc>
              <a:spcAft>
                <a:spcPts val="800"/>
              </a:spcAft>
              <a:buClr>
                <a:srgbClr val="FCC80B"/>
              </a:buClr>
              <a:defRPr/>
            </a:pPr>
            <a:r>
              <a:rPr lang="pt-BR" altLang="pt-PT" sz="2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Tahoma" panose="020B0604030504040204" pitchFamily="34" charset="0"/>
              </a:rPr>
              <a:t>Autora e Pesquisadora na EPT. </a:t>
            </a:r>
            <a:endParaRPr lang="pt-BR" altLang="pt-PT" sz="2200" dirty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5960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5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7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" grpId="0"/>
      <p:bldP spid="32" grpId="0" animBg="1"/>
      <p:bldP spid="13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1040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" dirty="0"/>
              <a:t>SQL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4" y="1905737"/>
            <a:ext cx="7082155" cy="4768613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spcBef>
                <a:spcPts val="865"/>
              </a:spcBef>
            </a:pPr>
            <a:r>
              <a:rPr sz="3200" spc="-5" dirty="0">
                <a:solidFill>
                  <a:srgbClr val="990000"/>
                </a:solidFill>
                <a:latin typeface="Arial"/>
                <a:cs typeface="Arial"/>
              </a:rPr>
              <a:t>Vantagens:</a:t>
            </a:r>
            <a:endParaRPr sz="3200">
              <a:latin typeface="Arial"/>
              <a:cs typeface="Arial"/>
            </a:endParaRPr>
          </a:p>
          <a:p>
            <a:pPr marL="460375" indent="-448309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Independência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</a:t>
            </a:r>
            <a:r>
              <a:rPr sz="32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fabricante</a:t>
            </a:r>
            <a:endParaRPr sz="3200">
              <a:latin typeface="Arial"/>
              <a:cs typeface="Arial"/>
            </a:endParaRPr>
          </a:p>
          <a:p>
            <a:pPr marL="460375" indent="-448309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Portabilidade entre</a:t>
            </a:r>
            <a:r>
              <a:rPr sz="3200" spc="-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sistemas</a:t>
            </a:r>
            <a:endParaRPr sz="3200">
              <a:latin typeface="Arial"/>
              <a:cs typeface="Arial"/>
            </a:endParaRPr>
          </a:p>
          <a:p>
            <a:pPr marL="460375" indent="-448309">
              <a:spcBef>
                <a:spcPts val="76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Redução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 custos com</a:t>
            </a:r>
            <a:r>
              <a:rPr sz="3200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treinamento</a:t>
            </a:r>
            <a:endParaRPr sz="3200">
              <a:latin typeface="Arial"/>
              <a:cs typeface="Arial"/>
            </a:endParaRPr>
          </a:p>
          <a:p>
            <a:pPr marL="460375" indent="-448309">
              <a:spcBef>
                <a:spcPts val="77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Comandos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em</a:t>
            </a:r>
            <a:r>
              <a:rPr sz="32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inglês</a:t>
            </a:r>
            <a:endParaRPr sz="3200">
              <a:latin typeface="Arial"/>
              <a:cs typeface="Arial"/>
            </a:endParaRPr>
          </a:p>
          <a:p>
            <a:pPr marL="460375" indent="-448309">
              <a:spcBef>
                <a:spcPts val="76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Consulta</a:t>
            </a:r>
            <a:r>
              <a:rPr sz="32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interativa</a:t>
            </a:r>
            <a:endParaRPr sz="3200">
              <a:latin typeface="Arial"/>
              <a:cs typeface="Arial"/>
            </a:endParaRPr>
          </a:p>
          <a:p>
            <a:pPr marL="460375" indent="-448309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Múltiplas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visões de</a:t>
            </a:r>
            <a:r>
              <a:rPr sz="32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dados</a:t>
            </a:r>
            <a:endParaRPr sz="3200">
              <a:latin typeface="Arial"/>
              <a:cs typeface="Arial"/>
            </a:endParaRPr>
          </a:p>
          <a:p>
            <a:pPr marL="460375" indent="-448309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Manipulação dinâmica dos</a:t>
            </a:r>
            <a:r>
              <a:rPr sz="32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dados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52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1040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" dirty="0"/>
              <a:t>SQL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68257" y="1295753"/>
            <a:ext cx="7127875" cy="5304657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spcBef>
                <a:spcPts val="865"/>
              </a:spcBef>
            </a:pP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Desvantagens:</a:t>
            </a:r>
            <a:endParaRPr sz="3200" dirty="0">
              <a:latin typeface="Arial"/>
              <a:cs typeface="Arial"/>
            </a:endParaRPr>
          </a:p>
          <a:p>
            <a:pPr marL="460375" indent="-448309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padronização inibe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32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criatividade</a:t>
            </a:r>
            <a:endParaRPr sz="3200" dirty="0">
              <a:latin typeface="Arial"/>
              <a:cs typeface="Arial"/>
            </a:endParaRPr>
          </a:p>
          <a:p>
            <a:pPr marL="460375" marR="614680" indent="-448309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Está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longe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 ser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uma</a:t>
            </a:r>
            <a:r>
              <a:rPr sz="32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linguagem  relacional</a:t>
            </a:r>
            <a:r>
              <a:rPr sz="3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ideal</a:t>
            </a:r>
            <a:endParaRPr sz="3200" dirty="0">
              <a:latin typeface="Arial"/>
              <a:cs typeface="Arial"/>
            </a:endParaRPr>
          </a:p>
          <a:p>
            <a:pPr marL="460375" indent="-448309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Algumas</a:t>
            </a:r>
            <a:r>
              <a:rPr sz="32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críticas:</a:t>
            </a:r>
            <a:endParaRPr sz="3200" dirty="0">
              <a:latin typeface="Arial"/>
              <a:cs typeface="Arial"/>
            </a:endParaRPr>
          </a:p>
          <a:p>
            <a:pPr marL="901065" lvl="1" indent="-440055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falta de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ortogonalidade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nas</a:t>
            </a:r>
            <a:r>
              <a:rPr sz="2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expressões</a:t>
            </a:r>
            <a:endParaRPr sz="2800" dirty="0">
              <a:latin typeface="Arial"/>
              <a:cs typeface="Arial"/>
            </a:endParaRPr>
          </a:p>
          <a:p>
            <a:pPr marL="901065" marR="1155065" lvl="1" indent="-439420">
              <a:spcBef>
                <a:spcPts val="675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discordância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com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as</a:t>
            </a:r>
            <a:r>
              <a:rPr sz="28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linguagens  hospedeiras</a:t>
            </a:r>
            <a:endParaRPr sz="2800" dirty="0">
              <a:latin typeface="Arial"/>
              <a:cs typeface="Arial"/>
            </a:endParaRPr>
          </a:p>
          <a:p>
            <a:pPr marL="901065" marR="382905" lvl="1" indent="-439420">
              <a:spcBef>
                <a:spcPts val="67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não dá suporte a alguns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aspectos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do  modelo</a:t>
            </a: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relacional.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5929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0212" y="1377950"/>
            <a:ext cx="72390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94163" y="5081587"/>
            <a:ext cx="3556000" cy="660400"/>
          </a:xfrm>
          <a:custGeom>
            <a:avLst/>
            <a:gdLst/>
            <a:ahLst/>
            <a:cxnLst/>
            <a:rect l="l" t="t" r="r" b="b"/>
            <a:pathLst>
              <a:path w="3556000" h="660400">
                <a:moveTo>
                  <a:pt x="0" y="660400"/>
                </a:moveTo>
                <a:lnTo>
                  <a:pt x="3556000" y="660400"/>
                </a:lnTo>
                <a:lnTo>
                  <a:pt x="35560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94163" y="5081587"/>
            <a:ext cx="3556000" cy="660400"/>
          </a:xfrm>
          <a:custGeom>
            <a:avLst/>
            <a:gdLst/>
            <a:ahLst/>
            <a:cxnLst/>
            <a:rect l="l" t="t" r="r" b="b"/>
            <a:pathLst>
              <a:path w="3556000" h="660400">
                <a:moveTo>
                  <a:pt x="0" y="660400"/>
                </a:moveTo>
                <a:lnTo>
                  <a:pt x="3556000" y="660400"/>
                </a:lnTo>
                <a:lnTo>
                  <a:pt x="35560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97341" y="5140198"/>
            <a:ext cx="12236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150" dirty="0">
                <a:solidFill>
                  <a:srgbClr val="292929"/>
                </a:solidFill>
                <a:latin typeface="Times New Roman"/>
                <a:cs typeface="Times New Roman"/>
              </a:rPr>
              <a:t>T</a:t>
            </a:r>
            <a:r>
              <a:rPr sz="2000" b="1" dirty="0">
                <a:solidFill>
                  <a:srgbClr val="292929"/>
                </a:solidFill>
                <a:latin typeface="Times New Roman"/>
                <a:cs typeface="Times New Roman"/>
              </a:rPr>
              <a:t>rab</a:t>
            </a:r>
            <a:r>
              <a:rPr sz="2000" b="1" spc="10" dirty="0">
                <a:solidFill>
                  <a:srgbClr val="292929"/>
                </a:solidFill>
                <a:latin typeface="Times New Roman"/>
                <a:cs typeface="Times New Roman"/>
              </a:rPr>
              <a:t>a</a:t>
            </a:r>
            <a:r>
              <a:rPr sz="2000" b="1" dirty="0">
                <a:solidFill>
                  <a:srgbClr val="292929"/>
                </a:solidFill>
                <a:latin typeface="Times New Roman"/>
                <a:cs typeface="Times New Roman"/>
              </a:rPr>
              <a:t>lha</a:t>
            </a:r>
            <a:r>
              <a:rPr sz="2000" b="1" spc="-10" dirty="0">
                <a:solidFill>
                  <a:srgbClr val="292929"/>
                </a:solidFill>
                <a:latin typeface="Times New Roman"/>
                <a:cs typeface="Times New Roman"/>
              </a:rPr>
              <a:t>-</a:t>
            </a:r>
            <a:r>
              <a:rPr sz="2000" b="1" spc="-5" dirty="0">
                <a:solidFill>
                  <a:srgbClr val="292929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24463" y="5070475"/>
            <a:ext cx="0" cy="684530"/>
          </a:xfrm>
          <a:custGeom>
            <a:avLst/>
            <a:gdLst/>
            <a:ahLst/>
            <a:cxnLst/>
            <a:rect l="l" t="t" r="r" b="b"/>
            <a:pathLst>
              <a:path h="684529">
                <a:moveTo>
                  <a:pt x="0" y="0"/>
                </a:moveTo>
                <a:lnTo>
                  <a:pt x="0" y="684212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67463" y="5070475"/>
            <a:ext cx="0" cy="684530"/>
          </a:xfrm>
          <a:custGeom>
            <a:avLst/>
            <a:gdLst/>
            <a:ahLst/>
            <a:cxnLst/>
            <a:rect l="l" t="t" r="r" b="b"/>
            <a:pathLst>
              <a:path h="684529">
                <a:moveTo>
                  <a:pt x="0" y="0"/>
                </a:moveTo>
                <a:lnTo>
                  <a:pt x="0" y="684212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82641" y="5220717"/>
            <a:ext cx="13531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spcBef>
                <a:spcPts val="100"/>
              </a:spcBef>
            </a:pPr>
            <a:r>
              <a:rPr sz="3000" b="1" baseline="18055" dirty="0">
                <a:solidFill>
                  <a:srgbClr val="292929"/>
                </a:solidFill>
                <a:latin typeface="Times New Roman"/>
                <a:cs typeface="Times New Roman"/>
              </a:rPr>
              <a:t>m</a:t>
            </a:r>
            <a:r>
              <a:rPr sz="3000" b="1" spc="517" baseline="1805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Cad-Emp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38751" y="5246623"/>
            <a:ext cx="1124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>
              <a:spcBef>
                <a:spcPts val="100"/>
              </a:spcBef>
            </a:pPr>
            <a:r>
              <a:rPr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b="1" dirty="0">
                <a:solidFill>
                  <a:srgbClr val="FFFFFF"/>
                </a:solidFill>
                <a:latin typeface="Times New Roman"/>
                <a:cs typeface="Times New Roman"/>
              </a:rPr>
              <a:t>m-P</a:t>
            </a:r>
            <a:r>
              <a:rPr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b="1" dirty="0">
                <a:solidFill>
                  <a:srgbClr val="FFFFFF"/>
                </a:solidFill>
                <a:latin typeface="Times New Roman"/>
                <a:cs typeface="Times New Roman"/>
              </a:rPr>
              <a:t>oj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81750" y="5094288"/>
            <a:ext cx="1256030" cy="443711"/>
          </a:xfrm>
          <a:prstGeom prst="rect">
            <a:avLst/>
          </a:prstGeom>
          <a:solidFill>
            <a:srgbClr val="CC9900"/>
          </a:solidFill>
        </p:spPr>
        <p:txBody>
          <a:bodyPr vert="horz" wrap="square" lIns="0" tIns="165100" rIns="0" bIns="0" rtlCol="0">
            <a:spAutoFit/>
          </a:bodyPr>
          <a:lstStyle/>
          <a:p>
            <a:pPr marL="214629">
              <a:spcBef>
                <a:spcPts val="1300"/>
              </a:spcBef>
            </a:pPr>
            <a:r>
              <a:rPr b="1" dirty="0">
                <a:solidFill>
                  <a:srgbClr val="FFFFFF"/>
                </a:solidFill>
                <a:latin typeface="Times New Roman"/>
                <a:cs typeface="Times New Roman"/>
              </a:rPr>
              <a:t>Horas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41788" y="5680075"/>
            <a:ext cx="2284730" cy="0"/>
          </a:xfrm>
          <a:custGeom>
            <a:avLst/>
            <a:gdLst/>
            <a:ahLst/>
            <a:cxnLst/>
            <a:rect l="l" t="t" r="r" b="b"/>
            <a:pathLst>
              <a:path w="2284729">
                <a:moveTo>
                  <a:pt x="0" y="0"/>
                </a:moveTo>
                <a:lnTo>
                  <a:pt x="2284349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82987" y="5616575"/>
            <a:ext cx="2284730" cy="0"/>
          </a:xfrm>
          <a:custGeom>
            <a:avLst/>
            <a:gdLst/>
            <a:ahLst/>
            <a:cxnLst/>
            <a:rect l="l" t="t" r="r" b="b"/>
            <a:pathLst>
              <a:path w="2284729">
                <a:moveTo>
                  <a:pt x="0" y="0"/>
                </a:moveTo>
                <a:lnTo>
                  <a:pt x="2284476" y="0"/>
                </a:lnTo>
              </a:path>
            </a:pathLst>
          </a:custGeom>
          <a:ln w="28575">
            <a:solidFill>
              <a:srgbClr val="FF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44913" y="1424050"/>
            <a:ext cx="6985000" cy="660400"/>
          </a:xfrm>
          <a:custGeom>
            <a:avLst/>
            <a:gdLst/>
            <a:ahLst/>
            <a:cxnLst/>
            <a:rect l="l" t="t" r="r" b="b"/>
            <a:pathLst>
              <a:path w="6985000" h="660400">
                <a:moveTo>
                  <a:pt x="0" y="660400"/>
                </a:moveTo>
                <a:lnTo>
                  <a:pt x="6985000" y="660400"/>
                </a:lnTo>
                <a:lnTo>
                  <a:pt x="69850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44913" y="1424050"/>
            <a:ext cx="6985000" cy="660400"/>
          </a:xfrm>
          <a:custGeom>
            <a:avLst/>
            <a:gdLst/>
            <a:ahLst/>
            <a:cxnLst/>
            <a:rect l="l" t="t" r="r" b="b"/>
            <a:pathLst>
              <a:path w="6985000" h="660400">
                <a:moveTo>
                  <a:pt x="0" y="660400"/>
                </a:moveTo>
                <a:lnTo>
                  <a:pt x="6985000" y="660400"/>
                </a:lnTo>
                <a:lnTo>
                  <a:pt x="69850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76639" y="1540510"/>
            <a:ext cx="12941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b="1" dirty="0">
                <a:solidFill>
                  <a:srgbClr val="292929"/>
                </a:solidFill>
                <a:latin typeface="Times New Roman"/>
                <a:cs typeface="Times New Roman"/>
              </a:rPr>
              <a:t>Emp</a:t>
            </a:r>
            <a:r>
              <a:rPr sz="2000" b="1" spc="-45" dirty="0">
                <a:solidFill>
                  <a:srgbClr val="292929"/>
                </a:solidFill>
                <a:latin typeface="Times New Roman"/>
                <a:cs typeface="Times New Roman"/>
              </a:rPr>
              <a:t>r</a:t>
            </a:r>
            <a:r>
              <a:rPr sz="2000" b="1" dirty="0">
                <a:solidFill>
                  <a:srgbClr val="292929"/>
                </a:solidFill>
                <a:latin typeface="Times New Roman"/>
                <a:cs typeface="Times New Roman"/>
              </a:rPr>
              <a:t>eg</a:t>
            </a:r>
            <a:r>
              <a:rPr sz="2000" b="1" spc="5" dirty="0">
                <a:solidFill>
                  <a:srgbClr val="292929"/>
                </a:solidFill>
                <a:latin typeface="Times New Roman"/>
                <a:cs typeface="Times New Roman"/>
              </a:rPr>
              <a:t>a</a:t>
            </a:r>
            <a:r>
              <a:rPr sz="2000" b="1" dirty="0">
                <a:solidFill>
                  <a:srgbClr val="292929"/>
                </a:solidFill>
                <a:latin typeface="Times New Roman"/>
                <a:cs typeface="Times New Roman"/>
              </a:rPr>
              <a:t>do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75213" y="1412875"/>
            <a:ext cx="0" cy="684530"/>
          </a:xfrm>
          <a:custGeom>
            <a:avLst/>
            <a:gdLst/>
            <a:ahLst/>
            <a:cxnLst/>
            <a:rect l="l" t="t" r="r" b="b"/>
            <a:pathLst>
              <a:path h="684530">
                <a:moveTo>
                  <a:pt x="0" y="0"/>
                </a:moveTo>
                <a:lnTo>
                  <a:pt x="0" y="684276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46813" y="1412875"/>
            <a:ext cx="0" cy="684530"/>
          </a:xfrm>
          <a:custGeom>
            <a:avLst/>
            <a:gdLst/>
            <a:ahLst/>
            <a:cxnLst/>
            <a:rect l="l" t="t" r="r" b="b"/>
            <a:pathLst>
              <a:path h="684530">
                <a:moveTo>
                  <a:pt x="0" y="0"/>
                </a:moveTo>
                <a:lnTo>
                  <a:pt x="0" y="684276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89813" y="1412875"/>
            <a:ext cx="0" cy="684530"/>
          </a:xfrm>
          <a:custGeom>
            <a:avLst/>
            <a:gdLst/>
            <a:ahLst/>
            <a:cxnLst/>
            <a:rect l="l" t="t" r="r" b="b"/>
            <a:pathLst>
              <a:path h="684530">
                <a:moveTo>
                  <a:pt x="0" y="0"/>
                </a:moveTo>
                <a:lnTo>
                  <a:pt x="0" y="684276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537394" y="1667636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Cad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04195" y="1667636"/>
            <a:ext cx="2271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  <a:tabLst>
                <a:tab pos="1371600" algn="l"/>
              </a:tabLst>
            </a:pPr>
            <a:r>
              <a:rPr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Nome	Sexo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19428" y="1667636"/>
            <a:ext cx="712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b="1" dirty="0">
                <a:solidFill>
                  <a:srgbClr val="FFFFFF"/>
                </a:solidFill>
                <a:latin typeface="Times New Roman"/>
                <a:cs typeface="Times New Roman"/>
              </a:rPr>
              <a:t>Salár</a:t>
            </a:r>
            <a:r>
              <a:rPr b="1" spc="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233737" y="2035175"/>
            <a:ext cx="1141730" cy="0"/>
          </a:xfrm>
          <a:custGeom>
            <a:avLst/>
            <a:gdLst/>
            <a:ahLst/>
            <a:cxnLst/>
            <a:rect l="l" t="t" r="r" b="b"/>
            <a:pathLst>
              <a:path w="1141730">
                <a:moveTo>
                  <a:pt x="0" y="0"/>
                </a:moveTo>
                <a:lnTo>
                  <a:pt x="1141476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75813" y="1412875"/>
            <a:ext cx="0" cy="684530"/>
          </a:xfrm>
          <a:custGeom>
            <a:avLst/>
            <a:gdLst/>
            <a:ahLst/>
            <a:cxnLst/>
            <a:rect l="l" t="t" r="r" b="b"/>
            <a:pathLst>
              <a:path h="684530">
                <a:moveTo>
                  <a:pt x="0" y="0"/>
                </a:moveTo>
                <a:lnTo>
                  <a:pt x="0" y="684276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32813" y="1412875"/>
            <a:ext cx="0" cy="684530"/>
          </a:xfrm>
          <a:custGeom>
            <a:avLst/>
            <a:gdLst/>
            <a:ahLst/>
            <a:cxnLst/>
            <a:rect l="l" t="t" r="r" b="b"/>
            <a:pathLst>
              <a:path h="684530">
                <a:moveTo>
                  <a:pt x="0" y="0"/>
                </a:moveTo>
                <a:lnTo>
                  <a:pt x="0" y="684276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186230" y="1667636"/>
            <a:ext cx="2004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  <a:tabLst>
                <a:tab pos="1143000" algn="l"/>
              </a:tabLst>
            </a:pPr>
            <a:r>
              <a:rPr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b="1" dirty="0">
                <a:solidFill>
                  <a:srgbClr val="FFFFFF"/>
                </a:solidFill>
                <a:latin typeface="Times New Roman"/>
                <a:cs typeface="Times New Roman"/>
              </a:rPr>
              <a:t>m-</a:t>
            </a:r>
            <a:r>
              <a:rPr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Dep</a:t>
            </a:r>
            <a:r>
              <a:rPr b="1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Ca</a:t>
            </a:r>
            <a:r>
              <a:rPr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b="1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Spv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034337" y="2035175"/>
            <a:ext cx="2208530" cy="0"/>
          </a:xfrm>
          <a:custGeom>
            <a:avLst/>
            <a:gdLst/>
            <a:ahLst/>
            <a:cxnLst/>
            <a:rect l="l" t="t" r="r" b="b"/>
            <a:pathLst>
              <a:path w="2208529">
                <a:moveTo>
                  <a:pt x="0" y="0"/>
                </a:moveTo>
                <a:lnTo>
                  <a:pt x="2208276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3581463" y="2325623"/>
          <a:ext cx="4622800" cy="66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2000" b="1" dirty="0">
                          <a:solidFill>
                            <a:srgbClr val="292929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b="1" spc="-270" dirty="0">
                          <a:solidFill>
                            <a:srgbClr val="29292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b="1" spc="-15" baseline="3086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Número</a:t>
                      </a:r>
                      <a:endParaRPr sz="2700" baseline="3086">
                        <a:latin typeface="Times New Roman"/>
                        <a:cs typeface="Times New Roman"/>
                      </a:endParaRPr>
                    </a:p>
                  </a:txBody>
                  <a:tcPr marL="0" marR="0" marT="179070" marB="0">
                    <a:lnL w="28575">
                      <a:solidFill>
                        <a:srgbClr val="808080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80808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Nome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930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808080"/>
                      </a:solidFill>
                      <a:prstDash val="solid"/>
                    </a:lnT>
                    <a:lnB w="28575">
                      <a:solidFill>
                        <a:srgbClr val="808080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29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Cad-Ger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80808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 dirty="0">
                        <a:latin typeface="Times New Roman"/>
                        <a:cs typeface="Times New Roman"/>
                      </a:endParaRPr>
                    </a:p>
                    <a:p>
                      <a:pPr marL="1530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Data-Ini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808080"/>
                      </a:solidFill>
                      <a:prstDash val="solid"/>
                    </a:lnR>
                    <a:lnT w="28575">
                      <a:solidFill>
                        <a:srgbClr val="808080"/>
                      </a:solidFill>
                      <a:prstDash val="solid"/>
                    </a:lnT>
                    <a:lnB w="28575">
                      <a:solidFill>
                        <a:srgbClr val="808080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object 30"/>
          <p:cNvSpPr/>
          <p:nvPr/>
        </p:nvSpPr>
        <p:spPr>
          <a:xfrm>
            <a:off x="3349688" y="5919787"/>
            <a:ext cx="5003800" cy="660400"/>
          </a:xfrm>
          <a:custGeom>
            <a:avLst/>
            <a:gdLst/>
            <a:ahLst/>
            <a:cxnLst/>
            <a:rect l="l" t="t" r="r" b="b"/>
            <a:pathLst>
              <a:path w="5003800" h="660400">
                <a:moveTo>
                  <a:pt x="0" y="660400"/>
                </a:moveTo>
                <a:lnTo>
                  <a:pt x="5003800" y="660400"/>
                </a:lnTo>
                <a:lnTo>
                  <a:pt x="50038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79988" y="5908675"/>
            <a:ext cx="0" cy="684530"/>
          </a:xfrm>
          <a:custGeom>
            <a:avLst/>
            <a:gdLst/>
            <a:ahLst/>
            <a:cxnLst/>
            <a:rect l="l" t="t" r="r" b="b"/>
            <a:pathLst>
              <a:path h="684529">
                <a:moveTo>
                  <a:pt x="0" y="0"/>
                </a:moveTo>
                <a:lnTo>
                  <a:pt x="0" y="684212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51588" y="5908675"/>
            <a:ext cx="0" cy="684530"/>
          </a:xfrm>
          <a:custGeom>
            <a:avLst/>
            <a:gdLst/>
            <a:ahLst/>
            <a:cxnLst/>
            <a:rect l="l" t="t" r="r" b="b"/>
            <a:pathLst>
              <a:path h="684529">
                <a:moveTo>
                  <a:pt x="0" y="0"/>
                </a:moveTo>
                <a:lnTo>
                  <a:pt x="0" y="684212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94588" y="5908675"/>
            <a:ext cx="0" cy="684530"/>
          </a:xfrm>
          <a:custGeom>
            <a:avLst/>
            <a:gdLst/>
            <a:ahLst/>
            <a:cxnLst/>
            <a:rect l="l" t="t" r="r" b="b"/>
            <a:pathLst>
              <a:path h="684529">
                <a:moveTo>
                  <a:pt x="0" y="0"/>
                </a:moveTo>
                <a:lnTo>
                  <a:pt x="0" y="684212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642041" y="6164376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Cad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09095" y="6164376"/>
            <a:ext cx="3644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  <a:tabLst>
                <a:tab pos="1295400" algn="l"/>
                <a:tab pos="2514600" algn="l"/>
              </a:tabLst>
            </a:pPr>
            <a:r>
              <a:rPr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Nome	Data-nasc	Grau-P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338512" y="6530975"/>
            <a:ext cx="2513330" cy="0"/>
          </a:xfrm>
          <a:custGeom>
            <a:avLst/>
            <a:gdLst/>
            <a:ahLst/>
            <a:cxnLst/>
            <a:rect l="l" t="t" r="r" b="b"/>
            <a:pathLst>
              <a:path w="2513329">
                <a:moveTo>
                  <a:pt x="0" y="0"/>
                </a:moveTo>
                <a:lnTo>
                  <a:pt x="2513076" y="0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121141" y="6086653"/>
            <a:ext cx="13125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dirty="0">
                <a:solidFill>
                  <a:srgbClr val="292929"/>
                </a:solidFill>
                <a:latin typeface="Times New Roman"/>
                <a:cs typeface="Times New Roman"/>
              </a:rPr>
              <a:t>Dependente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336988" y="6518275"/>
            <a:ext cx="1065530" cy="0"/>
          </a:xfrm>
          <a:custGeom>
            <a:avLst/>
            <a:gdLst/>
            <a:ahLst/>
            <a:cxnLst/>
            <a:rect l="l" t="t" r="r" b="b"/>
            <a:pathLst>
              <a:path w="1065530">
                <a:moveTo>
                  <a:pt x="0" y="0"/>
                </a:moveTo>
                <a:lnTo>
                  <a:pt x="1065149" y="0"/>
                </a:lnTo>
              </a:path>
            </a:pathLst>
          </a:custGeom>
          <a:ln w="28575">
            <a:solidFill>
              <a:srgbClr val="FF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3276663" y="4230623"/>
          <a:ext cx="4622800" cy="66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Número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93675" marB="0">
                    <a:lnL w="28575">
                      <a:solidFill>
                        <a:srgbClr val="808080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80808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Nome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936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808080"/>
                      </a:solidFill>
                      <a:prstDash val="solid"/>
                    </a:lnT>
                    <a:lnB w="28575">
                      <a:solidFill>
                        <a:srgbClr val="808080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2923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Local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808080"/>
                      </a:solidFill>
                      <a:prstDash val="solid"/>
                    </a:lnT>
                    <a:lnB w="28575">
                      <a:solidFill>
                        <a:srgbClr val="808080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53035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Num-Dep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808080"/>
                      </a:solidFill>
                      <a:prstDash val="solid"/>
                    </a:lnR>
                    <a:lnT w="28575">
                      <a:solidFill>
                        <a:srgbClr val="80808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object 40"/>
          <p:cNvSpPr/>
          <p:nvPr/>
        </p:nvSpPr>
        <p:spPr>
          <a:xfrm>
            <a:off x="4403788" y="6518275"/>
            <a:ext cx="1447800" cy="0"/>
          </a:xfrm>
          <a:custGeom>
            <a:avLst/>
            <a:gdLst/>
            <a:ahLst/>
            <a:cxnLst/>
            <a:rect l="l" t="t" r="r" b="b"/>
            <a:pathLst>
              <a:path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36988" y="6442075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1744103" y="537413"/>
            <a:ext cx="80124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Esquema Relacional dos</a:t>
            </a:r>
            <a:r>
              <a:rPr spc="5" dirty="0"/>
              <a:t> </a:t>
            </a:r>
            <a:r>
              <a:rPr spc="-5" dirty="0"/>
              <a:t>Exemplos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2121140" y="2504008"/>
            <a:ext cx="1469390" cy="230383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b="1" dirty="0">
                <a:solidFill>
                  <a:srgbClr val="292929"/>
                </a:solidFill>
                <a:latin typeface="Times New Roman"/>
                <a:cs typeface="Times New Roman"/>
              </a:rPr>
              <a:t>Departament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2050">
              <a:latin typeface="Times New Roman"/>
              <a:cs typeface="Times New Roman"/>
            </a:endParaRPr>
          </a:p>
          <a:p>
            <a:pPr marL="165100"/>
            <a:r>
              <a:rPr sz="2000" b="1" dirty="0">
                <a:solidFill>
                  <a:srgbClr val="292929"/>
                </a:solidFill>
                <a:latin typeface="Times New Roman"/>
                <a:cs typeface="Times New Roman"/>
              </a:rPr>
              <a:t>Locais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</a:pPr>
            <a:endParaRPr sz="2350">
              <a:latin typeface="Times New Roman"/>
              <a:cs typeface="Times New Roman"/>
            </a:endParaRPr>
          </a:p>
          <a:p>
            <a:pPr marL="181610"/>
            <a:r>
              <a:rPr sz="2000" b="1" spc="-5" dirty="0">
                <a:solidFill>
                  <a:srgbClr val="292929"/>
                </a:solidFill>
                <a:latin typeface="Times New Roman"/>
                <a:cs typeface="Times New Roman"/>
              </a:rPr>
              <a:t>Projeto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310318" y="3844290"/>
            <a:ext cx="2784475" cy="45720"/>
          </a:xfrm>
          <a:custGeom>
            <a:avLst/>
            <a:gdLst/>
            <a:ahLst/>
            <a:cxnLst/>
            <a:rect l="l" t="t" r="r" b="b"/>
            <a:pathLst>
              <a:path w="2784475" h="45720">
                <a:moveTo>
                  <a:pt x="0" y="45720"/>
                </a:moveTo>
                <a:lnTo>
                  <a:pt x="2784094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3276664" y="3243326"/>
          <a:ext cx="3876040" cy="660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76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159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Num-Dep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28575">
                      <a:solidFill>
                        <a:srgbClr val="808080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80808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3048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Num-Loc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808080"/>
                      </a:solidFill>
                      <a:prstDash val="solid"/>
                    </a:lnT>
                    <a:lnB w="28575">
                      <a:solidFill>
                        <a:srgbClr val="808080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35585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Local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9939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808080"/>
                      </a:solidFill>
                      <a:prstDash val="solid"/>
                    </a:lnR>
                    <a:lnT w="28575">
                      <a:solidFill>
                        <a:srgbClr val="808080"/>
                      </a:solidFill>
                      <a:prstDash val="solid"/>
                    </a:lnT>
                    <a:lnB w="28575">
                      <a:solidFill>
                        <a:srgbClr val="808080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808080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808080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808080"/>
                      </a:solidFill>
                      <a:prstDash val="solid"/>
                    </a:lnT>
                    <a:lnB w="28575">
                      <a:solidFill>
                        <a:srgbClr val="808080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939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808080"/>
                      </a:solidFill>
                      <a:prstDash val="solid"/>
                    </a:lnR>
                    <a:lnT w="28575">
                      <a:solidFill>
                        <a:srgbClr val="808080"/>
                      </a:solidFill>
                      <a:prstDash val="solid"/>
                    </a:lnT>
                    <a:lnB w="28575">
                      <a:solidFill>
                        <a:srgbClr val="808080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9844469" y="6500571"/>
            <a:ext cx="1974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10" dirty="0">
                <a:solidFill>
                  <a:srgbClr val="292929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1115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0212" y="1377950"/>
            <a:ext cx="72390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218389"/>
            <a:ext cx="552894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pc="-10" dirty="0"/>
              <a:t>Comandos </a:t>
            </a:r>
            <a:r>
              <a:rPr spc="-5" dirty="0"/>
              <a:t>SQL (padrão  ANSI):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4" y="1905736"/>
            <a:ext cx="7014209" cy="3475952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60375" indent="-448309">
              <a:spcBef>
                <a:spcPts val="86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Criação 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destruição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</a:t>
            </a:r>
            <a:r>
              <a:rPr sz="32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tabelas</a:t>
            </a:r>
            <a:endParaRPr sz="3200">
              <a:latin typeface="Arial"/>
              <a:cs typeface="Arial"/>
            </a:endParaRPr>
          </a:p>
          <a:p>
            <a:pPr marL="460375" indent="-448309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Extração de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dados </a:t>
            </a:r>
            <a:r>
              <a:rPr sz="3200" spc="-10" dirty="0">
                <a:solidFill>
                  <a:srgbClr val="292929"/>
                </a:solidFill>
                <a:latin typeface="Arial"/>
                <a:cs typeface="Arial"/>
              </a:rPr>
              <a:t>de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uma</a:t>
            </a:r>
            <a:r>
              <a:rPr sz="3200" spc="-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tabela</a:t>
            </a:r>
            <a:endParaRPr sz="3200">
              <a:latin typeface="Arial"/>
              <a:cs typeface="Arial"/>
            </a:endParaRPr>
          </a:p>
          <a:p>
            <a:pPr marL="460375" marR="5080" indent="-448309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Inserção,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modificação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 remoção</a:t>
            </a:r>
            <a:r>
              <a:rPr sz="3200" spc="-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  </a:t>
            </a:r>
            <a:r>
              <a:rPr sz="3200" spc="-10" dirty="0">
                <a:solidFill>
                  <a:srgbClr val="292929"/>
                </a:solidFill>
                <a:latin typeface="Arial"/>
                <a:cs typeface="Arial"/>
              </a:rPr>
              <a:t>dados</a:t>
            </a:r>
            <a:endParaRPr sz="3200">
              <a:latin typeface="Arial"/>
              <a:cs typeface="Arial"/>
            </a:endParaRPr>
          </a:p>
          <a:p>
            <a:pPr marL="460375" indent="-448309">
              <a:spcBef>
                <a:spcPts val="76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Definição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</a:t>
            </a:r>
            <a:r>
              <a:rPr sz="32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visões</a:t>
            </a:r>
            <a:endParaRPr sz="3200">
              <a:latin typeface="Arial"/>
              <a:cs typeface="Arial"/>
            </a:endParaRPr>
          </a:p>
          <a:p>
            <a:pPr marL="460375" indent="-448309">
              <a:spcBef>
                <a:spcPts val="77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Definição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privilégios de</a:t>
            </a:r>
            <a:r>
              <a:rPr sz="32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acesso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398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0212" y="1377950"/>
            <a:ext cx="72390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44272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Criação de</a:t>
            </a:r>
            <a:r>
              <a:rPr spc="-50" dirty="0"/>
              <a:t> </a:t>
            </a:r>
            <a:r>
              <a:rPr spc="-5" dirty="0"/>
              <a:t>Tabelas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4" y="1905736"/>
            <a:ext cx="7350759" cy="431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0" marR="718820" indent="-1381125">
              <a:lnSpc>
                <a:spcPct val="120000"/>
              </a:lnSpc>
              <a:spcBef>
                <a:spcPts val="100"/>
              </a:spcBef>
              <a:tabLst>
                <a:tab pos="2333625" algn="l"/>
              </a:tabLst>
            </a:pP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CREATE	</a:t>
            </a:r>
            <a:r>
              <a:rPr sz="3200" spc="-5" dirty="0">
                <a:solidFill>
                  <a:srgbClr val="990000"/>
                </a:solidFill>
                <a:latin typeface="Arial"/>
                <a:cs typeface="Arial"/>
              </a:rPr>
              <a:t>TABLE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&lt;tabela&gt; 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(&lt;descrição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dos</a:t>
            </a:r>
            <a:r>
              <a:rPr sz="32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atributos&gt;</a:t>
            </a:r>
            <a:endParaRPr sz="3200">
              <a:latin typeface="Arial"/>
              <a:cs typeface="Arial"/>
            </a:endParaRPr>
          </a:p>
          <a:p>
            <a:pPr marL="1841500">
              <a:spcBef>
                <a:spcPts val="770"/>
              </a:spcBef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&lt;descrição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das</a:t>
            </a:r>
            <a:r>
              <a:rPr sz="320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chaves&gt;)</a:t>
            </a:r>
            <a:endParaRPr sz="3200">
              <a:latin typeface="Arial"/>
              <a:cs typeface="Arial"/>
            </a:endParaRPr>
          </a:p>
          <a:p>
            <a:pPr marL="460375" marR="5080" indent="-448309">
              <a:spcBef>
                <a:spcPts val="76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Descrição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dos atributos: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lista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dos  atributos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com respectivos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tipos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 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dados: </a:t>
            </a:r>
            <a:r>
              <a:rPr sz="3200" spc="-5" dirty="0">
                <a:solidFill>
                  <a:srgbClr val="990000"/>
                </a:solidFill>
                <a:latin typeface="Arial"/>
                <a:cs typeface="Arial"/>
              </a:rPr>
              <a:t>smallint,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char, </a:t>
            </a:r>
            <a:r>
              <a:rPr sz="3200" spc="-5" dirty="0">
                <a:solidFill>
                  <a:srgbClr val="990000"/>
                </a:solidFill>
                <a:latin typeface="Arial"/>
                <a:cs typeface="Arial"/>
              </a:rPr>
              <a:t>money,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varchar,  </a:t>
            </a:r>
            <a:r>
              <a:rPr sz="3200" spc="-5" dirty="0">
                <a:solidFill>
                  <a:srgbClr val="990000"/>
                </a:solidFill>
                <a:latin typeface="Arial"/>
                <a:cs typeface="Arial"/>
              </a:rPr>
              <a:t>integer, decimal, float, real, date, time,  timestamp,</a:t>
            </a:r>
            <a:r>
              <a:rPr sz="3200" spc="-3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990000"/>
                </a:solidFill>
                <a:latin typeface="Arial"/>
                <a:cs typeface="Arial"/>
              </a:rPr>
              <a:t>logical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0887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1040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" dirty="0"/>
              <a:t>SQL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4" y="2002664"/>
            <a:ext cx="7159625" cy="3733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marR="81915" indent="-448309">
              <a:spcBef>
                <a:spcPts val="10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A chave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primária deve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ser</a:t>
            </a:r>
            <a:r>
              <a:rPr sz="32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declarada 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como </a:t>
            </a:r>
            <a:r>
              <a:rPr sz="3200" spc="-5" dirty="0">
                <a:solidFill>
                  <a:srgbClr val="990000"/>
                </a:solidFill>
                <a:latin typeface="Arial"/>
                <a:cs typeface="Arial"/>
              </a:rPr>
              <a:t>not null</a:t>
            </a:r>
            <a:r>
              <a:rPr sz="3200" spc="-5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990000"/>
                </a:solidFill>
                <a:latin typeface="Arial"/>
                <a:cs typeface="Arial"/>
              </a:rPr>
              <a:t>unique</a:t>
            </a:r>
            <a:endParaRPr sz="3200">
              <a:latin typeface="Arial"/>
              <a:cs typeface="Arial"/>
            </a:endParaRPr>
          </a:p>
          <a:p>
            <a:pPr marL="460375">
              <a:spcBef>
                <a:spcPts val="770"/>
              </a:spcBef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ou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PRIMARY KEY</a:t>
            </a:r>
            <a:r>
              <a:rPr sz="3200" spc="-5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(&lt;atributos&gt;)</a:t>
            </a:r>
            <a:endParaRPr sz="3200">
              <a:latin typeface="Arial"/>
              <a:cs typeface="Arial"/>
            </a:endParaRPr>
          </a:p>
          <a:p>
            <a:pPr marL="460375" marR="1007110" indent="-448309">
              <a:spcBef>
                <a:spcPts val="76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Descrição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das chaves: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lista</a:t>
            </a:r>
            <a:r>
              <a:rPr sz="3200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das 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chaves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estrangeiras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na</a:t>
            </a:r>
            <a:r>
              <a:rPr sz="3200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forma:</a:t>
            </a:r>
            <a:endParaRPr sz="3200">
              <a:latin typeface="Arial"/>
              <a:cs typeface="Arial"/>
            </a:endParaRPr>
          </a:p>
          <a:p>
            <a:pPr marL="460375" marR="5080">
              <a:spcBef>
                <a:spcPts val="770"/>
              </a:spcBef>
            </a:pP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FOREIGN KEY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(&lt;atributo&gt;) 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REFERENCES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&lt;tabela&gt;</a:t>
            </a:r>
            <a:r>
              <a:rPr sz="3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(&lt;atributo&gt;)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4682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472186"/>
            <a:ext cx="42583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Criação de</a:t>
            </a:r>
            <a:r>
              <a:rPr spc="-50" dirty="0"/>
              <a:t> </a:t>
            </a:r>
            <a:r>
              <a:rPr spc="-5" dirty="0"/>
              <a:t>tabelas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13190" y="1362838"/>
            <a:ext cx="172021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Exem</a:t>
            </a: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lo: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81412" y="1892300"/>
            <a:ext cx="6985000" cy="660400"/>
          </a:xfrm>
          <a:custGeom>
            <a:avLst/>
            <a:gdLst/>
            <a:ahLst/>
            <a:cxnLst/>
            <a:rect l="l" t="t" r="r" b="b"/>
            <a:pathLst>
              <a:path w="6985000" h="660400">
                <a:moveTo>
                  <a:pt x="0" y="660400"/>
                </a:moveTo>
                <a:lnTo>
                  <a:pt x="6985000" y="660400"/>
                </a:lnTo>
                <a:lnTo>
                  <a:pt x="69850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681412" y="1892300"/>
          <a:ext cx="6985000" cy="66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405"/>
                        </a:spcBef>
                        <a:tabLst>
                          <a:tab pos="292100" algn="l"/>
                        </a:tabLst>
                      </a:pPr>
                      <a:r>
                        <a:rPr sz="2700" b="1" baseline="12345" dirty="0">
                          <a:solidFill>
                            <a:srgbClr val="292929"/>
                          </a:solidFill>
                          <a:latin typeface="Times New Roman"/>
                          <a:cs typeface="Times New Roman"/>
                        </a:rPr>
                        <a:t>o	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Cad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8435" marB="0"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29235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Nome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CC990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29235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Sexo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CC990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2923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Salário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Num-Dep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84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Cad-Spv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8435" marB="0">
                    <a:lnL w="28575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solidFill>
                      <a:srgbClr val="CC99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CC99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CC99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979714" y="1980439"/>
            <a:ext cx="8616315" cy="4585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1665">
              <a:spcBef>
                <a:spcPts val="105"/>
              </a:spcBef>
            </a:pPr>
            <a:r>
              <a:rPr sz="2000" b="1" spc="-5" dirty="0">
                <a:solidFill>
                  <a:srgbClr val="292929"/>
                </a:solidFill>
                <a:latin typeface="Times New Roman"/>
                <a:cs typeface="Times New Roman"/>
              </a:rPr>
              <a:t>Emprega</a:t>
            </a:r>
            <a:r>
              <a:rPr b="1" spc="-5" dirty="0">
                <a:solidFill>
                  <a:srgbClr val="292929"/>
                </a:solidFill>
                <a:latin typeface="Times New Roman"/>
                <a:cs typeface="Times New Roman"/>
              </a:rPr>
              <a:t>d</a:t>
            </a:r>
            <a:endParaRPr>
              <a:latin typeface="Times New Roman"/>
              <a:cs typeface="Times New Roman"/>
            </a:endParaRPr>
          </a:p>
          <a:p>
            <a:pPr marL="239395" marR="4596130" indent="-227329">
              <a:spcBef>
                <a:spcPts val="1805"/>
              </a:spcBef>
              <a:tabLst>
                <a:tab pos="1406525" algn="l"/>
              </a:tabLst>
            </a:pPr>
            <a:r>
              <a:rPr sz="2400" b="1" spc="-35" dirty="0">
                <a:solidFill>
                  <a:srgbClr val="990000"/>
                </a:solidFill>
                <a:latin typeface="Times New Roman"/>
                <a:cs typeface="Times New Roman"/>
              </a:rPr>
              <a:t>CREATE	</a:t>
            </a:r>
            <a:r>
              <a:rPr sz="2400" b="1" spc="-40" dirty="0">
                <a:solidFill>
                  <a:srgbClr val="990000"/>
                </a:solidFill>
                <a:latin typeface="Times New Roman"/>
                <a:cs typeface="Times New Roman"/>
              </a:rPr>
              <a:t>TABLE </a:t>
            </a:r>
            <a:r>
              <a:rPr sz="2400" b="1" spc="-10" dirty="0">
                <a:solidFill>
                  <a:srgbClr val="000066"/>
                </a:solidFill>
                <a:latin typeface="Times New Roman"/>
                <a:cs typeface="Times New Roman"/>
              </a:rPr>
              <a:t>Empregado  </a:t>
            </a:r>
            <a:r>
              <a:rPr sz="2400" b="1" spc="-5" dirty="0">
                <a:solidFill>
                  <a:srgbClr val="000066"/>
                </a:solidFill>
                <a:latin typeface="Times New Roman"/>
                <a:cs typeface="Times New Roman"/>
              </a:rPr>
              <a:t>(Cad </a:t>
            </a:r>
            <a:r>
              <a:rPr sz="2400" b="1" dirty="0">
                <a:solidFill>
                  <a:srgbClr val="000066"/>
                </a:solidFill>
                <a:latin typeface="Times New Roman"/>
                <a:cs typeface="Times New Roman"/>
              </a:rPr>
              <a:t>smallint not</a:t>
            </a:r>
            <a:r>
              <a:rPr sz="2400" b="1" spc="-25" dirty="0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66"/>
                </a:solidFill>
                <a:latin typeface="Times New Roman"/>
                <a:cs typeface="Times New Roman"/>
              </a:rPr>
              <a:t>null,</a:t>
            </a:r>
            <a:endParaRPr sz="2400">
              <a:latin typeface="Times New Roman"/>
              <a:cs typeface="Times New Roman"/>
            </a:endParaRPr>
          </a:p>
          <a:p>
            <a:pPr marL="391795" marR="6129655">
              <a:spcBef>
                <a:spcPts val="5"/>
              </a:spcBef>
            </a:pPr>
            <a:r>
              <a:rPr sz="2400" b="1" spc="-5" dirty="0">
                <a:solidFill>
                  <a:srgbClr val="000066"/>
                </a:solidFill>
                <a:latin typeface="Times New Roman"/>
                <a:cs typeface="Times New Roman"/>
              </a:rPr>
              <a:t>Nome char</a:t>
            </a:r>
            <a:r>
              <a:rPr sz="2400" b="1" spc="-95" dirty="0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66"/>
                </a:solidFill>
                <a:latin typeface="Times New Roman"/>
                <a:cs typeface="Times New Roman"/>
              </a:rPr>
              <a:t>(20),  </a:t>
            </a:r>
            <a:r>
              <a:rPr sz="2400" b="1" spc="-5" dirty="0">
                <a:solidFill>
                  <a:srgbClr val="000066"/>
                </a:solidFill>
                <a:latin typeface="Times New Roman"/>
                <a:cs typeface="Times New Roman"/>
              </a:rPr>
              <a:t>Sexo</a:t>
            </a:r>
            <a:r>
              <a:rPr sz="2400" b="1" spc="-10" dirty="0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000066"/>
                </a:solidFill>
                <a:latin typeface="Times New Roman"/>
                <a:cs typeface="Times New Roman"/>
              </a:rPr>
              <a:t>char,</a:t>
            </a:r>
            <a:endParaRPr sz="2400">
              <a:latin typeface="Times New Roman"/>
              <a:cs typeface="Times New Roman"/>
            </a:endParaRPr>
          </a:p>
          <a:p>
            <a:pPr marL="391795" marR="5306695"/>
            <a:r>
              <a:rPr sz="2400" b="1" dirty="0">
                <a:solidFill>
                  <a:srgbClr val="000066"/>
                </a:solidFill>
                <a:latin typeface="Times New Roman"/>
                <a:cs typeface="Times New Roman"/>
              </a:rPr>
              <a:t>Salário </a:t>
            </a:r>
            <a:r>
              <a:rPr sz="2400" b="1" spc="-5" dirty="0">
                <a:solidFill>
                  <a:srgbClr val="000066"/>
                </a:solidFill>
                <a:latin typeface="Times New Roman"/>
                <a:cs typeface="Times New Roman"/>
              </a:rPr>
              <a:t>decimal</a:t>
            </a:r>
            <a:r>
              <a:rPr sz="2400" b="1" spc="-100" dirty="0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66"/>
                </a:solidFill>
                <a:latin typeface="Times New Roman"/>
                <a:cs typeface="Times New Roman"/>
              </a:rPr>
              <a:t>(10,2),  </a:t>
            </a:r>
            <a:r>
              <a:rPr sz="2400" b="1" spc="-5" dirty="0">
                <a:solidFill>
                  <a:srgbClr val="000066"/>
                </a:solidFill>
                <a:latin typeface="Times New Roman"/>
                <a:cs typeface="Times New Roman"/>
              </a:rPr>
              <a:t>Num-Dep </a:t>
            </a:r>
            <a:r>
              <a:rPr sz="2400" b="1" spc="-30" dirty="0">
                <a:solidFill>
                  <a:srgbClr val="000066"/>
                </a:solidFill>
                <a:latin typeface="Times New Roman"/>
                <a:cs typeface="Times New Roman"/>
              </a:rPr>
              <a:t>integer,  </a:t>
            </a:r>
            <a:r>
              <a:rPr sz="2400" b="1" spc="-5" dirty="0">
                <a:solidFill>
                  <a:srgbClr val="000066"/>
                </a:solidFill>
                <a:latin typeface="Times New Roman"/>
                <a:cs typeface="Times New Roman"/>
              </a:rPr>
              <a:t>Cad-Spv</a:t>
            </a:r>
            <a:r>
              <a:rPr sz="2400" b="1" spc="10" dirty="0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66"/>
                </a:solidFill>
                <a:latin typeface="Times New Roman"/>
                <a:cs typeface="Times New Roman"/>
              </a:rPr>
              <a:t>smallint,</a:t>
            </a:r>
            <a:endParaRPr sz="2400">
              <a:latin typeface="Times New Roman"/>
              <a:cs typeface="Times New Roman"/>
            </a:endParaRPr>
          </a:p>
          <a:p>
            <a:pPr marL="315595"/>
            <a:r>
              <a:rPr sz="2400" b="1" spc="-15" dirty="0">
                <a:solidFill>
                  <a:srgbClr val="990000"/>
                </a:solidFill>
                <a:latin typeface="Times New Roman"/>
                <a:cs typeface="Times New Roman"/>
              </a:rPr>
              <a:t>PRIMARY </a:t>
            </a: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KEY</a:t>
            </a:r>
            <a:r>
              <a:rPr sz="2400" b="1" spc="-145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0066"/>
                </a:solidFill>
                <a:latin typeface="Times New Roman"/>
                <a:cs typeface="Times New Roman"/>
              </a:rPr>
              <a:t>(Cad),</a:t>
            </a:r>
            <a:endParaRPr sz="2400">
              <a:latin typeface="Times New Roman"/>
              <a:cs typeface="Times New Roman"/>
            </a:endParaRPr>
          </a:p>
          <a:p>
            <a:pPr marL="315595" marR="432434" indent="76200"/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FOREIGN </a:t>
            </a: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KEY </a:t>
            </a:r>
            <a:r>
              <a:rPr sz="2400" b="1" spc="-5" dirty="0">
                <a:solidFill>
                  <a:srgbClr val="000066"/>
                </a:solidFill>
                <a:latin typeface="Times New Roman"/>
                <a:cs typeface="Times New Roman"/>
              </a:rPr>
              <a:t>(Num-Dep) 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REFERENCES </a:t>
            </a:r>
            <a:r>
              <a:rPr sz="2400" b="1" dirty="0">
                <a:solidFill>
                  <a:srgbClr val="000066"/>
                </a:solidFill>
                <a:latin typeface="Times New Roman"/>
                <a:cs typeface="Times New Roman"/>
              </a:rPr>
              <a:t>Departamento  </a:t>
            </a:r>
            <a:r>
              <a:rPr sz="2400" b="1" spc="-5" dirty="0">
                <a:solidFill>
                  <a:srgbClr val="000066"/>
                </a:solidFill>
                <a:latin typeface="Times New Roman"/>
                <a:cs typeface="Times New Roman"/>
              </a:rPr>
              <a:t>(Número),</a:t>
            </a:r>
            <a:endParaRPr sz="2400">
              <a:latin typeface="Times New Roman"/>
              <a:cs typeface="Times New Roman"/>
            </a:endParaRPr>
          </a:p>
          <a:p>
            <a:pPr marL="391795">
              <a:spcBef>
                <a:spcPts val="5"/>
              </a:spcBef>
            </a:pP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FOREIGN </a:t>
            </a: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KEY </a:t>
            </a:r>
            <a:r>
              <a:rPr sz="2400" b="1" spc="-5" dirty="0">
                <a:solidFill>
                  <a:srgbClr val="000066"/>
                </a:solidFill>
                <a:latin typeface="Times New Roman"/>
                <a:cs typeface="Times New Roman"/>
              </a:rPr>
              <a:t>(Cad-Spv) 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REFERENCES </a:t>
            </a:r>
            <a:r>
              <a:rPr sz="2400" b="1" spc="-10" dirty="0">
                <a:solidFill>
                  <a:srgbClr val="000066"/>
                </a:solidFill>
                <a:latin typeface="Times New Roman"/>
                <a:cs typeface="Times New Roman"/>
              </a:rPr>
              <a:t>Empregado</a:t>
            </a:r>
            <a:r>
              <a:rPr sz="2400" b="1" spc="35" dirty="0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0066"/>
                </a:solidFill>
                <a:latin typeface="Times New Roman"/>
                <a:cs typeface="Times New Roman"/>
              </a:rPr>
              <a:t>(Cad))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84754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472186"/>
            <a:ext cx="42583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Criação de</a:t>
            </a:r>
            <a:r>
              <a:rPr spc="-50" dirty="0"/>
              <a:t> </a:t>
            </a:r>
            <a:r>
              <a:rPr spc="-5" dirty="0"/>
              <a:t>tabelas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325937" y="2379598"/>
          <a:ext cx="3556000" cy="7040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900"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Cad-Emp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93040" marB="0">
                    <a:lnL w="28575">
                      <a:solidFill>
                        <a:srgbClr val="808080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808080"/>
                      </a:solidFill>
                      <a:prstDash val="solid"/>
                    </a:lnT>
                    <a:lnB w="28575">
                      <a:solidFill>
                        <a:srgbClr val="FF3300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m-P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oj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930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808080"/>
                      </a:solidFill>
                      <a:prstDash val="solid"/>
                    </a:lnT>
                    <a:lnB w="28575">
                      <a:solidFill>
                        <a:srgbClr val="FF3300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923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Horas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930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808080"/>
                      </a:solidFill>
                      <a:prstDash val="solid"/>
                    </a:lnR>
                    <a:lnT w="28575">
                      <a:solidFill>
                        <a:srgbClr val="808080"/>
                      </a:solidFill>
                      <a:prstDash val="solid"/>
                    </a:lnT>
                    <a:lnB w="28575">
                      <a:solidFill>
                        <a:srgbClr val="808080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1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808080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33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3300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30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808080"/>
                      </a:solidFill>
                      <a:prstDash val="solid"/>
                    </a:lnR>
                    <a:lnT w="28575">
                      <a:solidFill>
                        <a:srgbClr val="808080"/>
                      </a:solidFill>
                      <a:prstDash val="solid"/>
                    </a:lnT>
                    <a:lnB w="28575">
                      <a:solidFill>
                        <a:srgbClr val="808080"/>
                      </a:solidFill>
                      <a:prstDash val="soli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440267" y="2002917"/>
            <a:ext cx="7902575" cy="4462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3189">
              <a:spcBef>
                <a:spcPts val="105"/>
              </a:spcBef>
            </a:pP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Exemplo:</a:t>
            </a:r>
            <a:endParaRPr sz="3200">
              <a:latin typeface="Arial"/>
              <a:cs typeface="Arial"/>
            </a:endParaRPr>
          </a:p>
          <a:p>
            <a:pPr marL="438150">
              <a:spcBef>
                <a:spcPts val="30"/>
              </a:spcBef>
            </a:pPr>
            <a:r>
              <a:rPr sz="2000" b="1" spc="-15" dirty="0">
                <a:solidFill>
                  <a:srgbClr val="292929"/>
                </a:solidFill>
                <a:latin typeface="Times New Roman"/>
                <a:cs typeface="Times New Roman"/>
              </a:rPr>
              <a:t>Trabalha-em</a:t>
            </a:r>
            <a:endParaRPr sz="2000"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</a:pPr>
            <a:endParaRPr sz="2350">
              <a:latin typeface="Times New Roman"/>
              <a:cs typeface="Times New Roman"/>
            </a:endParaRPr>
          </a:p>
          <a:p>
            <a:pPr marL="391795" marR="3716020" indent="-379730">
              <a:tabLst>
                <a:tab pos="1407160" algn="l"/>
              </a:tabLst>
            </a:pPr>
            <a:r>
              <a:rPr sz="2400" b="1" spc="-35" dirty="0">
                <a:solidFill>
                  <a:srgbClr val="990000"/>
                </a:solidFill>
                <a:latin typeface="Times New Roman"/>
                <a:cs typeface="Times New Roman"/>
              </a:rPr>
              <a:t>CREATE	</a:t>
            </a:r>
            <a:r>
              <a:rPr sz="2400" b="1" spc="-40" dirty="0">
                <a:solidFill>
                  <a:srgbClr val="990000"/>
                </a:solidFill>
                <a:latin typeface="Times New Roman"/>
                <a:cs typeface="Times New Roman"/>
              </a:rPr>
              <a:t>TABLE</a:t>
            </a:r>
            <a:r>
              <a:rPr sz="2400" b="1" spc="-85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0066"/>
                </a:solidFill>
                <a:latin typeface="Times New Roman"/>
                <a:cs typeface="Times New Roman"/>
              </a:rPr>
              <a:t>Trabalha-em  </a:t>
            </a:r>
            <a:r>
              <a:rPr sz="2400" b="1" spc="-5" dirty="0">
                <a:solidFill>
                  <a:srgbClr val="000066"/>
                </a:solidFill>
                <a:latin typeface="Times New Roman"/>
                <a:cs typeface="Times New Roman"/>
              </a:rPr>
              <a:t>(Cad-emp </a:t>
            </a:r>
            <a:r>
              <a:rPr sz="2400" b="1" dirty="0">
                <a:solidFill>
                  <a:srgbClr val="000066"/>
                </a:solidFill>
                <a:latin typeface="Times New Roman"/>
                <a:cs typeface="Times New Roman"/>
              </a:rPr>
              <a:t>smallint </a:t>
            </a:r>
            <a:r>
              <a:rPr sz="2400" b="1" spc="-5" dirty="0">
                <a:solidFill>
                  <a:srgbClr val="000066"/>
                </a:solidFill>
                <a:latin typeface="Times New Roman"/>
                <a:cs typeface="Times New Roman"/>
              </a:rPr>
              <a:t>not null </a:t>
            </a:r>
            <a:r>
              <a:rPr sz="2400" b="1" dirty="0">
                <a:solidFill>
                  <a:srgbClr val="000066"/>
                </a:solidFill>
                <a:latin typeface="Times New Roman"/>
                <a:cs typeface="Times New Roman"/>
              </a:rPr>
              <a:t>,  </a:t>
            </a:r>
            <a:r>
              <a:rPr sz="2400" b="1" spc="-10" dirty="0">
                <a:solidFill>
                  <a:srgbClr val="000066"/>
                </a:solidFill>
                <a:latin typeface="Times New Roman"/>
                <a:cs typeface="Times New Roman"/>
              </a:rPr>
              <a:t>Num-Proj </a:t>
            </a:r>
            <a:r>
              <a:rPr sz="2400" b="1" dirty="0">
                <a:solidFill>
                  <a:srgbClr val="000066"/>
                </a:solidFill>
                <a:latin typeface="Times New Roman"/>
                <a:cs typeface="Times New Roman"/>
              </a:rPr>
              <a:t>integer </a:t>
            </a:r>
            <a:r>
              <a:rPr sz="2400" b="1" spc="-5" dirty="0">
                <a:solidFill>
                  <a:srgbClr val="000066"/>
                </a:solidFill>
                <a:latin typeface="Times New Roman"/>
                <a:cs typeface="Times New Roman"/>
              </a:rPr>
              <a:t>not null </a:t>
            </a:r>
            <a:r>
              <a:rPr sz="2400" b="1" dirty="0">
                <a:solidFill>
                  <a:srgbClr val="000066"/>
                </a:solidFill>
                <a:latin typeface="Times New Roman"/>
                <a:cs typeface="Times New Roman"/>
              </a:rPr>
              <a:t>,  Horas decimal</a:t>
            </a:r>
            <a:r>
              <a:rPr sz="2400" b="1" spc="-45" dirty="0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66"/>
                </a:solidFill>
                <a:latin typeface="Times New Roman"/>
                <a:cs typeface="Times New Roman"/>
              </a:rPr>
              <a:t>(3,1)</a:t>
            </a:r>
            <a:endParaRPr sz="2400">
              <a:latin typeface="Times New Roman"/>
              <a:cs typeface="Times New Roman"/>
            </a:endParaRPr>
          </a:p>
          <a:p>
            <a:pPr marL="467995">
              <a:spcBef>
                <a:spcPts val="5"/>
              </a:spcBef>
            </a:pPr>
            <a:r>
              <a:rPr sz="2400" b="1" spc="-15" dirty="0">
                <a:solidFill>
                  <a:srgbClr val="990000"/>
                </a:solidFill>
                <a:latin typeface="Times New Roman"/>
                <a:cs typeface="Times New Roman"/>
              </a:rPr>
              <a:t>PRIMARY </a:t>
            </a: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KEY </a:t>
            </a:r>
            <a:r>
              <a:rPr sz="2400" b="1" spc="-5" dirty="0">
                <a:solidFill>
                  <a:srgbClr val="000066"/>
                </a:solidFill>
                <a:latin typeface="Times New Roman"/>
                <a:cs typeface="Times New Roman"/>
              </a:rPr>
              <a:t>(Cad_emp,</a:t>
            </a:r>
            <a:r>
              <a:rPr sz="2400" b="1" spc="-135" dirty="0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66"/>
                </a:solidFill>
                <a:latin typeface="Times New Roman"/>
                <a:cs typeface="Times New Roman"/>
              </a:rPr>
              <a:t>Num_proj)</a:t>
            </a:r>
            <a:endParaRPr sz="2400">
              <a:latin typeface="Times New Roman"/>
              <a:cs typeface="Times New Roman"/>
            </a:endParaRPr>
          </a:p>
          <a:p>
            <a:pPr marL="467995" marR="5080"/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FOREIGN </a:t>
            </a:r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KEY </a:t>
            </a:r>
            <a:r>
              <a:rPr sz="2400" b="1" spc="-5" dirty="0">
                <a:solidFill>
                  <a:srgbClr val="000066"/>
                </a:solidFill>
                <a:latin typeface="Times New Roman"/>
                <a:cs typeface="Times New Roman"/>
              </a:rPr>
              <a:t>(Cad-Emp) 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REFERENCES </a:t>
            </a:r>
            <a:r>
              <a:rPr sz="2400" b="1" spc="-10" dirty="0">
                <a:solidFill>
                  <a:srgbClr val="000066"/>
                </a:solidFill>
                <a:latin typeface="Times New Roman"/>
                <a:cs typeface="Times New Roman"/>
              </a:rPr>
              <a:t>Empregado  </a:t>
            </a:r>
            <a:r>
              <a:rPr sz="2400" b="1" spc="-5" dirty="0">
                <a:solidFill>
                  <a:srgbClr val="000066"/>
                </a:solidFill>
                <a:latin typeface="Times New Roman"/>
                <a:cs typeface="Times New Roman"/>
              </a:rPr>
              <a:t>(Cad),</a:t>
            </a:r>
            <a:endParaRPr sz="2400">
              <a:latin typeface="Times New Roman"/>
              <a:cs typeface="Times New Roman"/>
            </a:endParaRPr>
          </a:p>
          <a:p>
            <a:pPr marL="467995"/>
            <a:r>
              <a:rPr sz="2400" b="1" dirty="0">
                <a:solidFill>
                  <a:srgbClr val="990000"/>
                </a:solidFill>
                <a:latin typeface="Times New Roman"/>
                <a:cs typeface="Times New Roman"/>
              </a:rPr>
              <a:t>FOREIGN KEY </a:t>
            </a:r>
            <a:r>
              <a:rPr sz="2400" b="1" spc="-10" dirty="0">
                <a:solidFill>
                  <a:srgbClr val="000066"/>
                </a:solidFill>
                <a:latin typeface="Times New Roman"/>
                <a:cs typeface="Times New Roman"/>
              </a:rPr>
              <a:t>(Num-Proj) 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REFERENCES</a:t>
            </a:r>
            <a:r>
              <a:rPr sz="2400" b="1" spc="-70" dirty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0066"/>
                </a:solidFill>
                <a:latin typeface="Times New Roman"/>
                <a:cs typeface="Times New Roman"/>
              </a:rPr>
              <a:t>Projeto</a:t>
            </a:r>
            <a:endParaRPr sz="2400">
              <a:latin typeface="Times New Roman"/>
              <a:cs typeface="Times New Roman"/>
            </a:endParaRPr>
          </a:p>
          <a:p>
            <a:pPr marL="544195"/>
            <a:r>
              <a:rPr sz="2400" b="1" spc="-10" dirty="0">
                <a:solidFill>
                  <a:srgbClr val="000066"/>
                </a:solidFill>
                <a:latin typeface="Times New Roman"/>
                <a:cs typeface="Times New Roman"/>
              </a:rPr>
              <a:t>(Número))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9617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1" y="3695000"/>
            <a:ext cx="12188825" cy="3163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F601B83-9EE3-4681-A499-D7F6DA67C360}"/>
              </a:ext>
            </a:extLst>
          </p:cNvPr>
          <p:cNvSpPr/>
          <p:nvPr/>
        </p:nvSpPr>
        <p:spPr bwMode="auto">
          <a:xfrm>
            <a:off x="758824" y="4389120"/>
            <a:ext cx="10801805" cy="1482603"/>
          </a:xfrm>
          <a:prstGeom prst="rect">
            <a:avLst/>
          </a:prstGeom>
          <a:noFill/>
          <a:ln w="793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PT" sz="16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53" name="CaixaDeTexto 2">
            <a:extLst>
              <a:ext uri="{FF2B5EF4-FFF2-40B4-BE49-F238E27FC236}">
                <a16:creationId xmlns:a16="http://schemas.microsoft.com/office/drawing/2014/main" id="{33454AEA-0477-4355-92BB-F46BAB135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313" y="4642762"/>
            <a:ext cx="9982200" cy="134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>
              <a:lnSpc>
                <a:spcPct val="85000"/>
              </a:lnSpc>
            </a:pPr>
            <a:r>
              <a:rPr lang="pt-PT" altLang="pt-PT" sz="4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Dotum" panose="020B0600000101010101" pitchFamily="34" charset="-127"/>
                <a:cs typeface="Verdana" panose="020B0604030504040204" pitchFamily="34" charset="0"/>
              </a:rPr>
              <a:t>MANIPULAÇÃO DE BANCO DE DADOS PARA AMBIENTES WEB</a:t>
            </a:r>
            <a:endParaRPr lang="pt-PT" altLang="pt-PT" sz="4800" b="1" dirty="0">
              <a:solidFill>
                <a:schemeClr val="bg1"/>
              </a:solidFill>
              <a:latin typeface="Century Gothic" panose="020B0502020202020204" pitchFamily="34" charset="0"/>
              <a:ea typeface="Dotum" panose="020B0600000101010101" pitchFamily="34" charset="-127"/>
              <a:cs typeface="Verdana" panose="020B0604030504040204" pitchFamily="34" charset="0"/>
            </a:endParaRPr>
          </a:p>
        </p:txBody>
      </p:sp>
      <p:sp>
        <p:nvSpPr>
          <p:cNvPr id="2054" name="CaixaDeTexto 2">
            <a:extLst>
              <a:ext uri="{FF2B5EF4-FFF2-40B4-BE49-F238E27FC236}">
                <a16:creationId xmlns:a16="http://schemas.microsoft.com/office/drawing/2014/main" id="{80766BC5-CBEB-44E5-BAE2-EC21EF84B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313" y="5986463"/>
            <a:ext cx="9982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>
              <a:lnSpc>
                <a:spcPct val="85000"/>
              </a:lnSpc>
            </a:pPr>
            <a:r>
              <a:rPr lang="pt-PT" altLang="pt-PT" sz="2400" dirty="0" smtClean="0">
                <a:solidFill>
                  <a:schemeClr val="bg1"/>
                </a:solidFill>
                <a:latin typeface="Century Gothic" panose="020B0502020202020204" pitchFamily="34" charset="0"/>
                <a:ea typeface="Dotum" panose="020B0600000101010101" pitchFamily="34" charset="-127"/>
                <a:cs typeface="Verdana" panose="020B0604030504040204" pitchFamily="34" charset="0"/>
              </a:rPr>
              <a:t>Profa. MSc. Jéssica Oliveira </a:t>
            </a:r>
            <a:endParaRPr lang="pt-PT" altLang="pt-PT" sz="2400" dirty="0">
              <a:solidFill>
                <a:schemeClr val="bg1"/>
              </a:solidFill>
              <a:latin typeface="Century Gothic" panose="020B0502020202020204" pitchFamily="34" charset="0"/>
              <a:ea typeface="Dotum" panose="020B0600000101010101" pitchFamily="34" charset="-127"/>
              <a:cs typeface="Verdana" panose="020B060403050404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08"/>
            <a:ext cx="12188825" cy="369930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4935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Destruição de</a:t>
            </a:r>
            <a:r>
              <a:rPr spc="-35" dirty="0"/>
              <a:t> </a:t>
            </a:r>
            <a:r>
              <a:rPr spc="-5" dirty="0"/>
              <a:t>tabelas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98659" y="1905737"/>
            <a:ext cx="6591934" cy="349390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spcBef>
                <a:spcPts val="865"/>
              </a:spcBef>
              <a:tabLst>
                <a:tab pos="1411605" algn="l"/>
              </a:tabLst>
            </a:pP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DROP	</a:t>
            </a:r>
            <a:r>
              <a:rPr sz="3200" spc="-5" dirty="0">
                <a:solidFill>
                  <a:srgbClr val="990000"/>
                </a:solidFill>
                <a:latin typeface="Arial"/>
                <a:cs typeface="Arial"/>
              </a:rPr>
              <a:t>TABLE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&lt;tabela&gt;</a:t>
            </a:r>
            <a:endParaRPr sz="3200">
              <a:latin typeface="Arial"/>
              <a:cs typeface="Arial"/>
            </a:endParaRPr>
          </a:p>
          <a:p>
            <a:pPr marL="478790" marR="5080" indent="-466725">
              <a:spcBef>
                <a:spcPts val="770"/>
              </a:spcBef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Elimina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tabela que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foi</a:t>
            </a:r>
            <a:r>
              <a:rPr sz="32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previamente  criada.</a:t>
            </a:r>
            <a:endParaRPr sz="320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4650">
              <a:latin typeface="Times New Roman"/>
              <a:cs typeface="Times New Roman"/>
            </a:endParaRPr>
          </a:p>
          <a:p>
            <a:pPr marL="12700"/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Exemplo:</a:t>
            </a:r>
            <a:endParaRPr sz="3200">
              <a:latin typeface="Arial"/>
              <a:cs typeface="Arial"/>
            </a:endParaRPr>
          </a:p>
          <a:p>
            <a:pPr marL="12700">
              <a:spcBef>
                <a:spcPts val="770"/>
              </a:spcBef>
            </a:pP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DROP TABLE</a:t>
            </a:r>
            <a:r>
              <a:rPr sz="3200" spc="-4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Empregado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5094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218389"/>
            <a:ext cx="618045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pc="-5" dirty="0"/>
              <a:t>Extração de Dados de uma  Tabela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4" y="1905736"/>
            <a:ext cx="6908165" cy="441579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27965" algn="ctr">
              <a:spcBef>
                <a:spcPts val="865"/>
              </a:spcBef>
            </a:pP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Comando</a:t>
            </a:r>
            <a:r>
              <a:rPr sz="32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SELECT</a:t>
            </a:r>
            <a:endParaRPr sz="3200">
              <a:latin typeface="Arial"/>
              <a:cs typeface="Arial"/>
            </a:endParaRPr>
          </a:p>
          <a:p>
            <a:pPr marL="460375" marR="5080" indent="-448309">
              <a:lnSpc>
                <a:spcPts val="4610"/>
              </a:lnSpc>
              <a:spcBef>
                <a:spcPts val="28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Selecionando atributos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(Projeção):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 SELECT </a:t>
            </a:r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&lt;lista de </a:t>
            </a:r>
            <a:r>
              <a:rPr sz="3200" spc="-5" dirty="0">
                <a:solidFill>
                  <a:srgbClr val="006600"/>
                </a:solidFill>
                <a:latin typeface="Arial"/>
                <a:cs typeface="Arial"/>
              </a:rPr>
              <a:t>atributos&gt;</a:t>
            </a:r>
            <a:r>
              <a:rPr sz="3200" spc="-85" dirty="0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FROM</a:t>
            </a:r>
            <a:endParaRPr sz="3200">
              <a:latin typeface="Arial"/>
              <a:cs typeface="Arial"/>
            </a:endParaRPr>
          </a:p>
          <a:p>
            <a:pPr marL="460375">
              <a:lnSpc>
                <a:spcPts val="3560"/>
              </a:lnSpc>
            </a:pPr>
            <a:r>
              <a:rPr sz="3200" spc="-5" dirty="0">
                <a:solidFill>
                  <a:srgbClr val="006600"/>
                </a:solidFill>
                <a:latin typeface="Arial"/>
                <a:cs typeface="Arial"/>
              </a:rPr>
              <a:t>&lt;tabela&gt;</a:t>
            </a:r>
            <a:endParaRPr sz="3200">
              <a:latin typeface="Arial"/>
              <a:cs typeface="Arial"/>
            </a:endParaRPr>
          </a:p>
          <a:p>
            <a:pPr marL="460375" marR="304165">
              <a:spcBef>
                <a:spcPts val="770"/>
              </a:spcBef>
            </a:pP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Exemplo: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Listar nome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salário</a:t>
            </a:r>
            <a:r>
              <a:rPr sz="32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de 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todos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os</a:t>
            </a:r>
            <a:r>
              <a:rPr sz="32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empregados</a:t>
            </a:r>
            <a:endParaRPr sz="3200">
              <a:latin typeface="Arial"/>
              <a:cs typeface="Arial"/>
            </a:endParaRPr>
          </a:p>
          <a:p>
            <a:pPr marL="460375" marR="863600">
              <a:spcBef>
                <a:spcPts val="770"/>
              </a:spcBef>
            </a:pP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3200" spc="-5" dirty="0">
                <a:solidFill>
                  <a:srgbClr val="006600"/>
                </a:solidFill>
                <a:latin typeface="Arial"/>
                <a:cs typeface="Arial"/>
              </a:rPr>
              <a:t>Nome, Salário</a:t>
            </a:r>
            <a:r>
              <a:rPr sz="3200" spc="-70" dirty="0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FROM  </a:t>
            </a:r>
            <a:r>
              <a:rPr sz="3200" spc="-5" dirty="0">
                <a:solidFill>
                  <a:srgbClr val="006600"/>
                </a:solidFill>
                <a:latin typeface="Arial"/>
                <a:cs typeface="Arial"/>
              </a:rPr>
              <a:t>Empregado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1829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167386"/>
            <a:ext cx="617855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pc="-5" dirty="0"/>
              <a:t>Extração </a:t>
            </a:r>
            <a:r>
              <a:rPr spc="-15" dirty="0"/>
              <a:t>de </a:t>
            </a:r>
            <a:r>
              <a:rPr spc="-5" dirty="0"/>
              <a:t>Dados de uma  Tabela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522412" y="0"/>
            <a:ext cx="0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pc="-5" dirty="0"/>
              <a:pPr marL="25400"/>
              <a:t>22</a:t>
            </a:fld>
            <a:r>
              <a:rPr spc="-10" dirty="0"/>
              <a:t>/72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3" y="1905737"/>
            <a:ext cx="6249670" cy="2854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375" marR="5080" indent="-460375">
              <a:lnSpc>
                <a:spcPct val="120000"/>
              </a:lnSpc>
              <a:spcBef>
                <a:spcPts val="10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Selecionando todos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os</a:t>
            </a:r>
            <a:r>
              <a:rPr sz="32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atributos </a:t>
            </a:r>
            <a:r>
              <a:rPr sz="3200" spc="-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*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FROM</a:t>
            </a:r>
            <a:r>
              <a:rPr sz="3200" spc="-6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6600"/>
                </a:solidFill>
                <a:latin typeface="Arial"/>
                <a:cs typeface="Arial"/>
              </a:rPr>
              <a:t>&lt;tabela&gt;</a:t>
            </a:r>
            <a:endParaRPr sz="3200">
              <a:latin typeface="Arial"/>
              <a:cs typeface="Arial"/>
            </a:endParaRPr>
          </a:p>
          <a:p>
            <a:pPr marL="460375" marR="299720">
              <a:spcBef>
                <a:spcPts val="770"/>
              </a:spcBef>
            </a:pP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Exemplo: Listar o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conteúdo</a:t>
            </a:r>
            <a:r>
              <a:rPr sz="3200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de 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Empregado</a:t>
            </a:r>
            <a:endParaRPr sz="3200">
              <a:latin typeface="Arial"/>
              <a:cs typeface="Arial"/>
            </a:endParaRPr>
          </a:p>
          <a:p>
            <a:pPr marL="460375">
              <a:spcBef>
                <a:spcPts val="765"/>
              </a:spcBef>
              <a:tabLst>
                <a:tab pos="2538095" algn="l"/>
              </a:tabLst>
            </a:pP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SELECT</a:t>
            </a:r>
            <a:r>
              <a:rPr sz="3200" spc="-3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*	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FROM</a:t>
            </a:r>
            <a:r>
              <a:rPr sz="3200" spc="-5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6600"/>
                </a:solidFill>
                <a:latin typeface="Arial"/>
                <a:cs typeface="Arial"/>
              </a:rPr>
              <a:t>Empregado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7912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6810438" y="4797425"/>
            <a:ext cx="279400" cy="508000"/>
          </a:xfrm>
          <a:custGeom>
            <a:avLst/>
            <a:gdLst/>
            <a:ahLst/>
            <a:cxnLst/>
            <a:rect l="l" t="t" r="r" b="b"/>
            <a:pathLst>
              <a:path w="279400" h="508000">
                <a:moveTo>
                  <a:pt x="279400" y="254000"/>
                </a:moveTo>
                <a:lnTo>
                  <a:pt x="0" y="254000"/>
                </a:lnTo>
                <a:lnTo>
                  <a:pt x="139700" y="508000"/>
                </a:lnTo>
                <a:lnTo>
                  <a:pt x="279400" y="254000"/>
                </a:lnTo>
                <a:close/>
              </a:path>
              <a:path w="279400" h="508000">
                <a:moveTo>
                  <a:pt x="209550" y="0"/>
                </a:moveTo>
                <a:lnTo>
                  <a:pt x="69850" y="0"/>
                </a:lnTo>
                <a:lnTo>
                  <a:pt x="69850" y="254000"/>
                </a:lnTo>
                <a:lnTo>
                  <a:pt x="209550" y="254000"/>
                </a:lnTo>
                <a:lnTo>
                  <a:pt x="209550" y="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10438" y="4797425"/>
            <a:ext cx="279400" cy="508000"/>
          </a:xfrm>
          <a:custGeom>
            <a:avLst/>
            <a:gdLst/>
            <a:ahLst/>
            <a:cxnLst/>
            <a:rect l="l" t="t" r="r" b="b"/>
            <a:pathLst>
              <a:path w="279400" h="508000">
                <a:moveTo>
                  <a:pt x="0" y="254000"/>
                </a:moveTo>
                <a:lnTo>
                  <a:pt x="69850" y="254000"/>
                </a:lnTo>
                <a:lnTo>
                  <a:pt x="69850" y="0"/>
                </a:lnTo>
                <a:lnTo>
                  <a:pt x="209550" y="0"/>
                </a:lnTo>
                <a:lnTo>
                  <a:pt x="209550" y="254000"/>
                </a:lnTo>
                <a:lnTo>
                  <a:pt x="279400" y="254000"/>
                </a:lnTo>
                <a:lnTo>
                  <a:pt x="139700" y="508000"/>
                </a:lnTo>
                <a:lnTo>
                  <a:pt x="0" y="254000"/>
                </a:lnTo>
                <a:close/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50604" y="1905737"/>
            <a:ext cx="7611745" cy="46135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375" marR="709295" indent="-448309">
              <a:lnSpc>
                <a:spcPct val="120000"/>
              </a:lnSpc>
              <a:spcBef>
                <a:spcPts val="10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Selecionando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tuplas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da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tabela </a:t>
            </a:r>
            <a:r>
              <a:rPr sz="3200" spc="-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&lt;lista de </a:t>
            </a:r>
            <a:r>
              <a:rPr sz="3200" spc="-5" dirty="0">
                <a:solidFill>
                  <a:srgbClr val="006600"/>
                </a:solidFill>
                <a:latin typeface="Arial"/>
                <a:cs typeface="Arial"/>
              </a:rPr>
              <a:t>atributos&gt;</a:t>
            </a:r>
            <a:r>
              <a:rPr sz="3200" spc="-85" dirty="0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FROM</a:t>
            </a:r>
            <a:endParaRPr sz="3200">
              <a:latin typeface="Arial"/>
              <a:cs typeface="Arial"/>
            </a:endParaRPr>
          </a:p>
          <a:p>
            <a:pPr marL="460375">
              <a:tabLst>
                <a:tab pos="2755900" algn="l"/>
              </a:tabLst>
            </a:pPr>
            <a:r>
              <a:rPr sz="3200" spc="-5" dirty="0">
                <a:solidFill>
                  <a:srgbClr val="006600"/>
                </a:solidFill>
                <a:latin typeface="Arial"/>
                <a:cs typeface="Arial"/>
              </a:rPr>
              <a:t>&lt;tabela&gt;	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WHERE</a:t>
            </a:r>
            <a:r>
              <a:rPr sz="3200" spc="-2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6600"/>
                </a:solidFill>
                <a:latin typeface="Arial"/>
                <a:cs typeface="Arial"/>
              </a:rPr>
              <a:t>&lt;condição&gt;</a:t>
            </a:r>
            <a:endParaRPr sz="3200">
              <a:latin typeface="Arial"/>
              <a:cs typeface="Arial"/>
            </a:endParaRPr>
          </a:p>
          <a:p>
            <a:pPr marL="460375">
              <a:spcBef>
                <a:spcPts val="770"/>
              </a:spcBef>
            </a:pP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onde</a:t>
            </a:r>
            <a:r>
              <a:rPr sz="32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condição:</a:t>
            </a:r>
            <a:endParaRPr sz="3200">
              <a:latin typeface="Arial"/>
              <a:cs typeface="Arial"/>
            </a:endParaRPr>
          </a:p>
          <a:p>
            <a:pPr marL="460375">
              <a:spcBef>
                <a:spcPts val="765"/>
              </a:spcBef>
            </a:pPr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&lt;nome </a:t>
            </a:r>
            <a:r>
              <a:rPr sz="3200" spc="-5" dirty="0">
                <a:solidFill>
                  <a:srgbClr val="006600"/>
                </a:solidFill>
                <a:latin typeface="Arial"/>
                <a:cs typeface="Arial"/>
              </a:rPr>
              <a:t>atributo&gt; &lt;operador&gt;</a:t>
            </a:r>
            <a:r>
              <a:rPr sz="3200" spc="-50" dirty="0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&lt;valor&gt;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 marL="970280" marR="5080">
              <a:spcBef>
                <a:spcPts val="2540"/>
              </a:spcBef>
              <a:tabLst>
                <a:tab pos="4881880" algn="l"/>
              </a:tabLst>
            </a:pPr>
            <a:r>
              <a:rPr sz="28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Operadores</a:t>
            </a: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3300"/>
                </a:solidFill>
                <a:latin typeface="Times New Roman"/>
                <a:cs typeface="Times New Roman"/>
              </a:rPr>
              <a:t>Relacionais:	</a:t>
            </a:r>
            <a:r>
              <a:rPr sz="2800" b="1" spc="-5" dirty="0">
                <a:solidFill>
                  <a:srgbClr val="000066"/>
                </a:solidFill>
                <a:latin typeface="Times New Roman"/>
                <a:cs typeface="Times New Roman"/>
              </a:rPr>
              <a:t>=, &lt;&gt;, </a:t>
            </a:r>
            <a:r>
              <a:rPr sz="2800" b="1" dirty="0">
                <a:solidFill>
                  <a:srgbClr val="000066"/>
                </a:solidFill>
                <a:latin typeface="Times New Roman"/>
                <a:cs typeface="Times New Roman"/>
              </a:rPr>
              <a:t>&lt;, </a:t>
            </a:r>
            <a:r>
              <a:rPr sz="2800" b="1" spc="-5" dirty="0">
                <a:solidFill>
                  <a:srgbClr val="000066"/>
                </a:solidFill>
                <a:latin typeface="Times New Roman"/>
                <a:cs typeface="Times New Roman"/>
              </a:rPr>
              <a:t>&lt;=, &gt;, &gt;=  </a:t>
            </a: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Operadores </a:t>
            </a:r>
            <a:r>
              <a:rPr sz="2800" b="1" dirty="0">
                <a:solidFill>
                  <a:srgbClr val="FF3300"/>
                </a:solidFill>
                <a:latin typeface="Times New Roman"/>
                <a:cs typeface="Times New Roman"/>
              </a:rPr>
              <a:t>Lógicos: </a:t>
            </a:r>
            <a:r>
              <a:rPr sz="2800" b="1" spc="-5" dirty="0">
                <a:solidFill>
                  <a:srgbClr val="000066"/>
                </a:solidFill>
                <a:latin typeface="Times New Roman"/>
                <a:cs typeface="Times New Roman"/>
              </a:rPr>
              <a:t>AND, OR e</a:t>
            </a:r>
            <a:r>
              <a:rPr sz="2800" b="1" spc="-190" dirty="0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0066"/>
                </a:solidFill>
                <a:latin typeface="Times New Roman"/>
                <a:cs typeface="Times New Roman"/>
              </a:rPr>
              <a:t>NOT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33230" y="167386"/>
            <a:ext cx="617855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pc="-5" dirty="0"/>
              <a:t>Extração </a:t>
            </a:r>
            <a:r>
              <a:rPr spc="-15" dirty="0"/>
              <a:t>de </a:t>
            </a:r>
            <a:r>
              <a:rPr spc="-5" dirty="0"/>
              <a:t>Dados de uma  Tabela</a:t>
            </a:r>
          </a:p>
        </p:txBody>
      </p:sp>
    </p:spTree>
    <p:extLst>
      <p:ext uri="{BB962C8B-B14F-4D97-AF65-F5344CB8AC3E}">
        <p14:creationId xmlns:p14="http://schemas.microsoft.com/office/powerpoint/2010/main" val="1429771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213190" y="1567658"/>
            <a:ext cx="7913370" cy="4954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0375" marR="2007870" indent="-448309">
              <a:lnSpc>
                <a:spcPct val="120100"/>
              </a:lnSpc>
              <a:spcBef>
                <a:spcPts val="9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Selecionando tuplas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da</a:t>
            </a:r>
            <a:r>
              <a:rPr sz="32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tabela 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Exemplos:</a:t>
            </a:r>
            <a:endParaRPr sz="3200" dirty="0">
              <a:latin typeface="Arial"/>
              <a:cs typeface="Arial"/>
            </a:endParaRPr>
          </a:p>
          <a:p>
            <a:pPr marL="901065" marR="752475" lvl="1" indent="-439420">
              <a:spcBef>
                <a:spcPts val="685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Listar nome e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sexo dos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empregados do  departamento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15.</a:t>
            </a:r>
            <a:endParaRPr sz="2800" dirty="0">
              <a:latin typeface="Arial"/>
              <a:cs typeface="Arial"/>
            </a:endParaRPr>
          </a:p>
          <a:p>
            <a:pPr marL="901065" marR="920750" indent="-439420">
              <a:spcBef>
                <a:spcPts val="675"/>
              </a:spcBef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Nome, Sexo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FROM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Empregado  </a:t>
            </a: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Num-Dep =</a:t>
            </a:r>
            <a:r>
              <a:rPr sz="2800" spc="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15</a:t>
            </a:r>
            <a:endParaRPr sz="2800" dirty="0">
              <a:latin typeface="Arial"/>
              <a:cs typeface="Arial"/>
            </a:endParaRPr>
          </a:p>
          <a:p>
            <a:pPr marL="901065" marR="49530" lvl="1" indent="-439420">
              <a:spcBef>
                <a:spcPts val="675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Listar nome e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sexo dos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empregados do 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departamento 15 com salário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&gt; R$</a:t>
            </a:r>
            <a:r>
              <a:rPr sz="28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1.000,00</a:t>
            </a:r>
            <a:endParaRPr sz="2800" dirty="0">
              <a:latin typeface="Arial"/>
              <a:cs typeface="Arial"/>
            </a:endParaRPr>
          </a:p>
          <a:p>
            <a:pPr marL="901065" marR="5080" indent="-439420">
              <a:spcBef>
                <a:spcPts val="670"/>
              </a:spcBef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Nome, Sexo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Empregado  </a:t>
            </a: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Num-Dep = 15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AND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Salário &gt;</a:t>
            </a:r>
            <a:r>
              <a:rPr sz="2800" spc="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1000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0" y="167386"/>
            <a:ext cx="617855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pc="-5" dirty="0"/>
              <a:t>Extração </a:t>
            </a:r>
            <a:r>
              <a:rPr spc="-15" dirty="0"/>
              <a:t>de </a:t>
            </a:r>
            <a:r>
              <a:rPr spc="-5" dirty="0"/>
              <a:t>Dados de uma  Tabela</a:t>
            </a:r>
          </a:p>
        </p:txBody>
      </p:sp>
    </p:spTree>
    <p:extLst>
      <p:ext uri="{BB962C8B-B14F-4D97-AF65-F5344CB8AC3E}">
        <p14:creationId xmlns:p14="http://schemas.microsoft.com/office/powerpoint/2010/main" val="2317036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472186"/>
            <a:ext cx="2705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Operadores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439985" y="6131292"/>
            <a:ext cx="6885940" cy="422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95"/>
              </a:lnSpc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WHERE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Salário </a:t>
            </a: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1000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8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2000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1214" y="1521713"/>
            <a:ext cx="7835265" cy="4601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1009" marR="5080" indent="-448945">
              <a:spcBef>
                <a:spcPts val="105"/>
              </a:spcBef>
              <a:tabLst>
                <a:tab pos="6682740" algn="l"/>
              </a:tabLst>
            </a:pPr>
            <a:r>
              <a:rPr sz="3200" spc="-5" dirty="0">
                <a:solidFill>
                  <a:srgbClr val="FF3300"/>
                </a:solidFill>
                <a:latin typeface="Arial"/>
                <a:cs typeface="Arial"/>
              </a:rPr>
              <a:t>Operadores </a:t>
            </a:r>
            <a:r>
              <a:rPr sz="3200" dirty="0">
                <a:solidFill>
                  <a:srgbClr val="FF3300"/>
                </a:solidFill>
                <a:latin typeface="Arial"/>
                <a:cs typeface="Arial"/>
              </a:rPr>
              <a:t>BETWEEN e NOT</a:t>
            </a:r>
            <a:r>
              <a:rPr sz="3200" spc="-9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3300"/>
                </a:solidFill>
                <a:latin typeface="Arial"/>
                <a:cs typeface="Arial"/>
              </a:rPr>
              <a:t>BETWEEN: 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substituem o uso</a:t>
            </a:r>
            <a:r>
              <a:rPr sz="3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dos</a:t>
            </a:r>
            <a:r>
              <a:rPr sz="3200" spc="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operadores	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&lt;=</a:t>
            </a:r>
            <a:r>
              <a:rPr sz="32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  <a:p>
            <a:pPr marL="461009"/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&gt;=</a:t>
            </a:r>
            <a:endParaRPr sz="3200">
              <a:latin typeface="Arial"/>
              <a:cs typeface="Arial"/>
            </a:endParaRPr>
          </a:p>
          <a:p>
            <a:pPr marL="461009">
              <a:spcBef>
                <a:spcPts val="770"/>
              </a:spcBef>
            </a:pP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... WHERE &lt;nome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atributo&gt;</a:t>
            </a:r>
            <a:r>
              <a:rPr sz="3200" spc="-7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BETWEEN</a:t>
            </a:r>
            <a:endParaRPr sz="3200">
              <a:latin typeface="Arial"/>
              <a:cs typeface="Arial"/>
            </a:endParaRPr>
          </a:p>
          <a:p>
            <a:pPr marL="2756535">
              <a:tabLst>
                <a:tab pos="4585335" algn="l"/>
              </a:tabLst>
            </a:pP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&lt;valor1&gt;	and</a:t>
            </a:r>
            <a:r>
              <a:rPr sz="32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&lt;valor2&gt;</a:t>
            </a:r>
            <a:endParaRPr sz="3200">
              <a:latin typeface="Arial"/>
              <a:cs typeface="Arial"/>
            </a:endParaRPr>
          </a:p>
          <a:p>
            <a:pPr marL="461009">
              <a:spcBef>
                <a:spcPts val="770"/>
              </a:spcBef>
            </a:pP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Exemplo:</a:t>
            </a:r>
            <a:endParaRPr sz="3200">
              <a:latin typeface="Arial"/>
              <a:cs typeface="Arial"/>
            </a:endParaRPr>
          </a:p>
          <a:p>
            <a:pPr marL="901065" marR="120014" indent="-439420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Listar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os empregados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com salário entre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R$  1.000,00 e R$</a:t>
            </a:r>
            <a:r>
              <a:rPr sz="28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2.000,00</a:t>
            </a:r>
            <a:endParaRPr sz="2800">
              <a:latin typeface="Arial"/>
              <a:cs typeface="Arial"/>
            </a:endParaRPr>
          </a:p>
          <a:p>
            <a:pPr marL="462280">
              <a:spcBef>
                <a:spcPts val="670"/>
              </a:spcBef>
              <a:tabLst>
                <a:tab pos="2039620" algn="l"/>
                <a:tab pos="2374900" algn="l"/>
                <a:tab pos="3620135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*	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Empregado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7333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472186"/>
            <a:ext cx="2705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Operadores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246804" y="6615880"/>
            <a:ext cx="3416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0" dirty="0">
                <a:solidFill>
                  <a:srgbClr val="292929"/>
                </a:solidFill>
                <a:latin typeface="Arial"/>
                <a:cs typeface="Arial"/>
              </a:rPr>
              <a:t>23/72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1563" y="1593037"/>
            <a:ext cx="8308975" cy="5027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1009" marR="127000" indent="-448945">
              <a:spcBef>
                <a:spcPts val="105"/>
              </a:spcBef>
            </a:pPr>
            <a:r>
              <a:rPr sz="3200" spc="-5" dirty="0">
                <a:solidFill>
                  <a:srgbClr val="FF3300"/>
                </a:solidFill>
                <a:latin typeface="Arial"/>
                <a:cs typeface="Arial"/>
              </a:rPr>
              <a:t>Operadores </a:t>
            </a:r>
            <a:r>
              <a:rPr sz="3200" dirty="0">
                <a:solidFill>
                  <a:srgbClr val="FF3300"/>
                </a:solidFill>
                <a:latin typeface="Arial"/>
                <a:cs typeface="Arial"/>
              </a:rPr>
              <a:t>LIKE e NOT LIKE: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só se aplicam  sobre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atributos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do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tipo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char.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Operam</a:t>
            </a:r>
            <a:r>
              <a:rPr sz="3200" spc="-1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como</a:t>
            </a:r>
            <a:endParaRPr sz="3200">
              <a:latin typeface="Arial"/>
              <a:cs typeface="Arial"/>
            </a:endParaRPr>
          </a:p>
          <a:p>
            <a:pPr marL="461009" marR="129539">
              <a:tabLst>
                <a:tab pos="3729354" algn="l"/>
              </a:tabLst>
            </a:pP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= e &lt;&gt;,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utilizando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os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símbolos: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%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(substitui  uma palavra)</a:t>
            </a:r>
            <a:r>
              <a:rPr sz="3200" spc="-6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e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_	(substitui um</a:t>
            </a:r>
            <a:r>
              <a:rPr sz="3200" spc="-8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caracter).</a:t>
            </a:r>
            <a:endParaRPr sz="3200">
              <a:latin typeface="Arial"/>
              <a:cs typeface="Arial"/>
            </a:endParaRPr>
          </a:p>
          <a:p>
            <a:pPr marL="461009" marR="5080">
              <a:lnSpc>
                <a:spcPts val="4610"/>
              </a:lnSpc>
              <a:spcBef>
                <a:spcPts val="280"/>
              </a:spcBef>
              <a:tabLst>
                <a:tab pos="2538095" algn="l"/>
                <a:tab pos="6713855" algn="l"/>
              </a:tabLst>
            </a:pP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...WHERE	&lt;n</a:t>
            </a:r>
            <a:r>
              <a:rPr sz="3200" spc="-15" dirty="0">
                <a:solidFill>
                  <a:srgbClr val="000066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me</a:t>
            </a:r>
            <a:r>
              <a:rPr sz="32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atr</a:t>
            </a: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b</a:t>
            </a: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to&gt;</a:t>
            </a:r>
            <a:r>
              <a:rPr sz="3200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LIKE	&lt;val</a:t>
            </a:r>
            <a:r>
              <a:rPr sz="3200" spc="-15" dirty="0">
                <a:solidFill>
                  <a:srgbClr val="000066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r1&gt; 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Exemplo:</a:t>
            </a:r>
            <a:endParaRPr sz="3200">
              <a:latin typeface="Arial"/>
              <a:cs typeface="Arial"/>
            </a:endParaRPr>
          </a:p>
          <a:p>
            <a:pPr marL="901065" marR="239395" indent="-439420">
              <a:spcBef>
                <a:spcPts val="409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  <a:tab pos="198882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Listar os empregados que tem como primeiro  nome	‘José’</a:t>
            </a:r>
            <a:endParaRPr sz="2800">
              <a:latin typeface="Arial"/>
              <a:cs typeface="Arial"/>
            </a:endParaRPr>
          </a:p>
          <a:p>
            <a:pPr marL="901065" marR="2226310" indent="-439420">
              <a:spcBef>
                <a:spcPts val="675"/>
              </a:spcBef>
              <a:tabLst>
                <a:tab pos="2039620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Nome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Empregado 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WHERE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Nome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‘José%’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6216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472186"/>
            <a:ext cx="2705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Operadores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86037" y="1550288"/>
            <a:ext cx="7931150" cy="5162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1009" marR="264795" indent="-448945" algn="just">
              <a:spcBef>
                <a:spcPts val="105"/>
              </a:spcBef>
            </a:pPr>
            <a:r>
              <a:rPr sz="3200" spc="-5" dirty="0">
                <a:solidFill>
                  <a:srgbClr val="FF3300"/>
                </a:solidFill>
                <a:latin typeface="Arial"/>
                <a:cs typeface="Arial"/>
              </a:rPr>
              <a:t>Operadores </a:t>
            </a:r>
            <a:r>
              <a:rPr sz="3200" dirty="0">
                <a:solidFill>
                  <a:srgbClr val="FF3300"/>
                </a:solidFill>
                <a:latin typeface="Arial"/>
                <a:cs typeface="Arial"/>
              </a:rPr>
              <a:t>IN e NOT IN: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procuram</a:t>
            </a:r>
            <a:r>
              <a:rPr sz="3200" spc="-1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dados  que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estão ou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não contidos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em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um dado  conjunto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de</a:t>
            </a:r>
            <a:r>
              <a:rPr sz="3200" spc="-5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valores.</a:t>
            </a:r>
            <a:endParaRPr sz="3200">
              <a:latin typeface="Arial"/>
              <a:cs typeface="Arial"/>
            </a:endParaRPr>
          </a:p>
          <a:p>
            <a:pPr marL="12700" marR="10160" indent="448309" algn="just">
              <a:lnSpc>
                <a:spcPct val="120100"/>
              </a:lnSpc>
            </a:pP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... WHERE &lt;nome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atributo&gt;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IN</a:t>
            </a:r>
            <a:r>
              <a:rPr sz="3200" spc="-8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&lt;valores&gt; 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Exemplo:</a:t>
            </a:r>
            <a:endParaRPr sz="3200">
              <a:latin typeface="Arial"/>
              <a:cs typeface="Arial"/>
            </a:endParaRPr>
          </a:p>
          <a:p>
            <a:pPr marL="461009" marR="5080" algn="just">
              <a:spcBef>
                <a:spcPts val="765"/>
              </a:spcBef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-Listar o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nome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nascimento dos  </a:t>
            </a:r>
            <a:r>
              <a:rPr sz="3200" spc="-10" dirty="0">
                <a:solidFill>
                  <a:srgbClr val="292929"/>
                </a:solidFill>
                <a:latin typeface="Arial"/>
                <a:cs typeface="Arial"/>
              </a:rPr>
              <a:t>dependentes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com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grau de parentesco</a:t>
            </a:r>
            <a:r>
              <a:rPr sz="3200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292929"/>
                </a:solidFill>
                <a:latin typeface="Arial"/>
                <a:cs typeface="Arial"/>
              </a:rPr>
              <a:t>‘M’ 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ou</a:t>
            </a:r>
            <a:r>
              <a:rPr sz="32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‘P’</a:t>
            </a:r>
            <a:endParaRPr sz="3200">
              <a:latin typeface="Arial"/>
              <a:cs typeface="Arial"/>
            </a:endParaRPr>
          </a:p>
          <a:p>
            <a:pPr marL="901065" marR="398145" indent="-439420">
              <a:spcBef>
                <a:spcPts val="690"/>
              </a:spcBef>
              <a:tabLst>
                <a:tab pos="2039620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Nome, Data-Nasc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 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Dependentes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WHERE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Grau-P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(‘M’,</a:t>
            </a:r>
            <a:r>
              <a:rPr sz="2800" spc="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‘P’)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6634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551213" y="2002917"/>
            <a:ext cx="7467600" cy="4052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1009" marR="5080" indent="-448945">
              <a:spcBef>
                <a:spcPts val="105"/>
              </a:spcBef>
            </a:pPr>
            <a:r>
              <a:rPr sz="3200" spc="-5" dirty="0">
                <a:solidFill>
                  <a:srgbClr val="FF3300"/>
                </a:solidFill>
                <a:latin typeface="Arial"/>
                <a:cs typeface="Arial"/>
              </a:rPr>
              <a:t>Operadores </a:t>
            </a:r>
            <a:r>
              <a:rPr sz="3200" dirty="0">
                <a:solidFill>
                  <a:srgbClr val="FF3300"/>
                </a:solidFill>
                <a:latin typeface="Arial"/>
                <a:cs typeface="Arial"/>
              </a:rPr>
              <a:t>IS NULL e </a:t>
            </a:r>
            <a:r>
              <a:rPr sz="3200" spc="-5" dirty="0">
                <a:solidFill>
                  <a:srgbClr val="FF3300"/>
                </a:solidFill>
                <a:latin typeface="Arial"/>
                <a:cs typeface="Arial"/>
              </a:rPr>
              <a:t>IS </a:t>
            </a:r>
            <a:r>
              <a:rPr sz="3200" dirty="0">
                <a:solidFill>
                  <a:srgbClr val="FF3300"/>
                </a:solidFill>
                <a:latin typeface="Arial"/>
                <a:cs typeface="Arial"/>
              </a:rPr>
              <a:t>NOT NULL: 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identificam valores nulos dos</a:t>
            </a:r>
            <a:r>
              <a:rPr sz="32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atributos.</a:t>
            </a:r>
            <a:endParaRPr sz="3200">
              <a:latin typeface="Arial"/>
              <a:cs typeface="Arial"/>
            </a:endParaRPr>
          </a:p>
          <a:p>
            <a:pPr marL="461009" marR="315595">
              <a:lnSpc>
                <a:spcPct val="120000"/>
              </a:lnSpc>
            </a:pP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... WHERE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&lt;nome atributo&gt;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IS</a:t>
            </a:r>
            <a:r>
              <a:rPr sz="3200" spc="-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Arial"/>
                <a:cs typeface="Arial"/>
              </a:rPr>
              <a:t>NULL  </a:t>
            </a:r>
            <a:r>
              <a:rPr sz="3200" dirty="0">
                <a:solidFill>
                  <a:srgbClr val="000066"/>
                </a:solidFill>
                <a:latin typeface="Arial"/>
                <a:cs typeface="Arial"/>
              </a:rPr>
              <a:t>Exemplo:</a:t>
            </a:r>
            <a:endParaRPr sz="3200">
              <a:latin typeface="Arial"/>
              <a:cs typeface="Arial"/>
            </a:endParaRPr>
          </a:p>
          <a:p>
            <a:pPr marL="901065" marR="346075" indent="-439420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Listar os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projetos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que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não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tenham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local 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definido</a:t>
            </a:r>
            <a:endParaRPr sz="2800">
              <a:latin typeface="Arial"/>
              <a:cs typeface="Arial"/>
            </a:endParaRPr>
          </a:p>
          <a:p>
            <a:pPr marL="901065" marR="2846070" indent="-439420">
              <a:spcBef>
                <a:spcPts val="675"/>
              </a:spcBef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*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Projeto 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WHERE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Local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8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NULL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0" y="472186"/>
            <a:ext cx="2705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Operadores</a:t>
            </a:r>
          </a:p>
        </p:txBody>
      </p:sp>
    </p:spTree>
    <p:extLst>
      <p:ext uri="{BB962C8B-B14F-4D97-AF65-F5344CB8AC3E}">
        <p14:creationId xmlns:p14="http://schemas.microsoft.com/office/powerpoint/2010/main" val="1496276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550603" y="2002663"/>
            <a:ext cx="7563484" cy="3050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marR="824230" indent="-448309">
              <a:spcBef>
                <a:spcPts val="10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Ordenando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os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dados</a:t>
            </a:r>
            <a:r>
              <a:rPr sz="32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selecionados 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(ORDER</a:t>
            </a:r>
            <a:r>
              <a:rPr sz="32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BY)</a:t>
            </a:r>
            <a:endParaRPr sz="3200">
              <a:latin typeface="Arial"/>
              <a:cs typeface="Arial"/>
            </a:endParaRPr>
          </a:p>
          <a:p>
            <a:pPr marL="460375">
              <a:spcBef>
                <a:spcPts val="770"/>
              </a:spcBef>
            </a:pP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&lt;lista atributos&gt;</a:t>
            </a:r>
            <a:r>
              <a:rPr sz="320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FROM</a:t>
            </a:r>
            <a:endParaRPr sz="3200">
              <a:latin typeface="Arial"/>
              <a:cs typeface="Arial"/>
            </a:endParaRPr>
          </a:p>
          <a:p>
            <a:pPr marL="460375"/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&lt;tabela&gt;</a:t>
            </a:r>
            <a:endParaRPr sz="3200">
              <a:latin typeface="Arial"/>
              <a:cs typeface="Arial"/>
            </a:endParaRPr>
          </a:p>
          <a:p>
            <a:pPr marL="927100"/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[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WHERE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&lt;condição&gt;]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ORDER</a:t>
            </a:r>
            <a:r>
              <a:rPr sz="32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BY</a:t>
            </a:r>
            <a:endParaRPr sz="3200">
              <a:latin typeface="Arial"/>
              <a:cs typeface="Arial"/>
            </a:endParaRPr>
          </a:p>
          <a:p>
            <a:pPr marL="1841500"/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&lt;Nome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atributo&gt;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{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ASC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|</a:t>
            </a:r>
            <a:r>
              <a:rPr sz="320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DESC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}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0" y="472186"/>
            <a:ext cx="25361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Ordenação</a:t>
            </a:r>
          </a:p>
        </p:txBody>
      </p:sp>
    </p:spTree>
    <p:extLst>
      <p:ext uri="{BB962C8B-B14F-4D97-AF65-F5344CB8AC3E}">
        <p14:creationId xmlns:p14="http://schemas.microsoft.com/office/powerpoint/2010/main" val="295108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" y="-13133"/>
            <a:ext cx="12188825" cy="3699308"/>
          </a:xfrm>
          <a:prstGeom prst="rect">
            <a:avLst/>
          </a:prstGeom>
        </p:spPr>
      </p:pic>
      <p:sp>
        <p:nvSpPr>
          <p:cNvPr id="7" name="Subtítulo 5">
            <a:extLst>
              <a:ext uri="{FF2B5EF4-FFF2-40B4-BE49-F238E27FC236}">
                <a16:creationId xmlns:a16="http://schemas.microsoft.com/office/drawing/2014/main" id="{C4572739-0A1F-4497-AA1F-25E92D849BD4}"/>
              </a:ext>
            </a:extLst>
          </p:cNvPr>
          <p:cNvSpPr txBox="1">
            <a:spLocks/>
          </p:cNvSpPr>
          <p:nvPr/>
        </p:nvSpPr>
        <p:spPr bwMode="auto">
          <a:xfrm>
            <a:off x="3916645" y="3891806"/>
            <a:ext cx="3406682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177800" indent="-177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Aft>
                <a:spcPts val="1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pt-BR" altLang="pt-PT" sz="2400" dirty="0" smtClean="0">
                <a:latin typeface="Century Gothic" panose="020B0502020202020204" pitchFamily="34" charset="0"/>
                <a:ea typeface="+mn-ea"/>
                <a:cs typeface="Tahoma" panose="020B0604030504040204" pitchFamily="34" charset="0"/>
              </a:rPr>
              <a:t>Procedimentos, </a:t>
            </a:r>
            <a:r>
              <a:rPr lang="pt-BR" sz="2400" i="1" dirty="0">
                <a:latin typeface="Arial"/>
                <a:cs typeface="Arial"/>
              </a:rPr>
              <a:t>(stored  </a:t>
            </a:r>
            <a:r>
              <a:rPr lang="pt-BR" sz="2400" i="1" dirty="0" smtClean="0">
                <a:latin typeface="Arial"/>
                <a:cs typeface="Arial"/>
              </a:rPr>
              <a:t>procedure); Gatilhos - </a:t>
            </a:r>
            <a:r>
              <a:rPr lang="pt-BR" sz="2400" i="1" spc="-5" dirty="0" smtClean="0"/>
              <a:t>trigger  e </a:t>
            </a:r>
            <a:r>
              <a:rPr lang="pt-BR" altLang="pt-PT" sz="2400" dirty="0" smtClean="0">
                <a:latin typeface="Century Gothic" panose="020B0502020202020204" pitchFamily="34" charset="0"/>
                <a:ea typeface="+mn-ea"/>
                <a:cs typeface="Tahoma" panose="020B0604030504040204" pitchFamily="34" charset="0"/>
              </a:rPr>
              <a:t>Manipulãção em em Banco de Dados.</a:t>
            </a:r>
            <a:endParaRPr lang="pt-BR" altLang="pt-PT" sz="2400" dirty="0">
              <a:latin typeface="Century Gothic" panose="020B050202020202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20" name="Subtítulo 5">
            <a:extLst>
              <a:ext uri="{FF2B5EF4-FFF2-40B4-BE49-F238E27FC236}">
                <a16:creationId xmlns:a16="http://schemas.microsoft.com/office/drawing/2014/main" id="{3F94BDCE-7DDC-4E67-832E-98D84E69AA7D}"/>
              </a:ext>
            </a:extLst>
          </p:cNvPr>
          <p:cNvSpPr txBox="1">
            <a:spLocks/>
          </p:cNvSpPr>
          <p:nvPr/>
        </p:nvSpPr>
        <p:spPr bwMode="auto">
          <a:xfrm>
            <a:off x="0" y="4359720"/>
            <a:ext cx="3562066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177800" indent="-177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Aft>
                <a:spcPts val="1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pt-BR" altLang="pt-PT" sz="2400" dirty="0" smtClean="0">
                <a:latin typeface="Century Gothic" panose="020B0502020202020204" pitchFamily="34" charset="0"/>
                <a:ea typeface="+mn-ea"/>
                <a:cs typeface="Tahoma" panose="020B0604030504040204" pitchFamily="34" charset="0"/>
              </a:rPr>
              <a:t>Introdução a SQL</a:t>
            </a:r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31596FA1-94EA-48D1-9B44-4017A7BA2F47}"/>
              </a:ext>
            </a:extLst>
          </p:cNvPr>
          <p:cNvCxnSpPr/>
          <p:nvPr/>
        </p:nvCxnSpPr>
        <p:spPr>
          <a:xfrm>
            <a:off x="3614738" y="4121150"/>
            <a:ext cx="0" cy="1017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69C1971E-92BA-4041-94DF-15F5F2C5B4E2}"/>
              </a:ext>
            </a:extLst>
          </p:cNvPr>
          <p:cNvCxnSpPr/>
          <p:nvPr/>
        </p:nvCxnSpPr>
        <p:spPr>
          <a:xfrm>
            <a:off x="7561263" y="4121150"/>
            <a:ext cx="0" cy="1017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5">
            <a:extLst>
              <a:ext uri="{FF2B5EF4-FFF2-40B4-BE49-F238E27FC236}">
                <a16:creationId xmlns:a16="http://schemas.microsoft.com/office/drawing/2014/main" id="{8E919A23-D222-4198-BAD7-60107FAD20FD}"/>
              </a:ext>
            </a:extLst>
          </p:cNvPr>
          <p:cNvSpPr txBox="1">
            <a:spLocks/>
          </p:cNvSpPr>
          <p:nvPr/>
        </p:nvSpPr>
        <p:spPr bwMode="auto">
          <a:xfrm>
            <a:off x="7915843" y="5528433"/>
            <a:ext cx="3381854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177800" indent="-177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Aft>
                <a:spcPts val="1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pt-BR" altLang="pt-PT" sz="2400" dirty="0" smtClean="0">
                <a:latin typeface="Century Gothic" panose="020B0502020202020204" pitchFamily="34" charset="0"/>
                <a:ea typeface="+mn-ea"/>
                <a:cs typeface="Tahoma" panose="020B0604030504040204" pitchFamily="34" charset="0"/>
              </a:rPr>
              <a:t>Projeto de Banco de Dados</a:t>
            </a:r>
            <a:endParaRPr lang="pt-BR" altLang="pt-PT" sz="2400" dirty="0">
              <a:latin typeface="Century Gothic" panose="020B050202020202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Subtítulo 5">
            <a:extLst>
              <a:ext uri="{FF2B5EF4-FFF2-40B4-BE49-F238E27FC236}">
                <a16:creationId xmlns:a16="http://schemas.microsoft.com/office/drawing/2014/main" id="{0E573B65-C18C-4E90-9050-1EBA21887E6C}"/>
              </a:ext>
            </a:extLst>
          </p:cNvPr>
          <p:cNvSpPr txBox="1">
            <a:spLocks/>
          </p:cNvSpPr>
          <p:nvPr/>
        </p:nvSpPr>
        <p:spPr bwMode="auto">
          <a:xfrm>
            <a:off x="7915843" y="4187271"/>
            <a:ext cx="366395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177800" indent="-177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Aft>
                <a:spcPts val="1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pt-BR" altLang="pt-PT" sz="2400" dirty="0" smtClean="0">
                <a:latin typeface="Century Gothic" panose="020B0502020202020204" pitchFamily="34" charset="0"/>
                <a:ea typeface="+mn-ea"/>
                <a:cs typeface="Tahoma" panose="020B0604030504040204" pitchFamily="34" charset="0"/>
              </a:rPr>
              <a:t>Backup de Banco de Dados</a:t>
            </a:r>
            <a:endParaRPr lang="pt-BR" altLang="pt-PT" sz="2400" dirty="0">
              <a:latin typeface="Century Gothic" panose="020B0502020202020204" pitchFamily="34" charset="0"/>
              <a:ea typeface="+mn-ea"/>
              <a:cs typeface="Tahoma" panose="020B0604030504040204" pitchFamily="34" charset="0"/>
            </a:endParaRP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015C0EE6-8767-49AD-AE63-3BAFD8C9449A}"/>
              </a:ext>
            </a:extLst>
          </p:cNvPr>
          <p:cNvCxnSpPr/>
          <p:nvPr/>
        </p:nvCxnSpPr>
        <p:spPr>
          <a:xfrm>
            <a:off x="3614738" y="5489575"/>
            <a:ext cx="0" cy="1017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07574DD7-F2FD-4845-A887-39F297A152A9}"/>
              </a:ext>
            </a:extLst>
          </p:cNvPr>
          <p:cNvCxnSpPr/>
          <p:nvPr/>
        </p:nvCxnSpPr>
        <p:spPr>
          <a:xfrm>
            <a:off x="7561263" y="5489575"/>
            <a:ext cx="0" cy="1017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49CADE34-6BAF-40B3-97FA-97BC53224A22}"/>
              </a:ext>
            </a:extLst>
          </p:cNvPr>
          <p:cNvSpPr/>
          <p:nvPr/>
        </p:nvSpPr>
        <p:spPr>
          <a:xfrm>
            <a:off x="0" y="2741613"/>
            <a:ext cx="5994400" cy="9588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PT"/>
          </a:p>
        </p:txBody>
      </p:sp>
      <p:sp>
        <p:nvSpPr>
          <p:cNvPr id="18" name="CaixaDeTexto 2">
            <a:extLst>
              <a:ext uri="{FF2B5EF4-FFF2-40B4-BE49-F238E27FC236}">
                <a16:creationId xmlns:a16="http://schemas.microsoft.com/office/drawing/2014/main" id="{1EFA79CD-CBCD-48D3-8777-2E22FF1A7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2887663"/>
            <a:ext cx="5522913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pt-PT" altLang="pt-PT" sz="5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Ementa – 16h </a:t>
            </a:r>
            <a:endParaRPr lang="pt-PT" altLang="pt-PT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Subtítulo 5">
            <a:extLst>
              <a:ext uri="{FF2B5EF4-FFF2-40B4-BE49-F238E27FC236}">
                <a16:creationId xmlns:a16="http://schemas.microsoft.com/office/drawing/2014/main" id="{0E573B65-C18C-4E90-9050-1EBA21887E6C}"/>
              </a:ext>
            </a:extLst>
          </p:cNvPr>
          <p:cNvSpPr txBox="1">
            <a:spLocks/>
          </p:cNvSpPr>
          <p:nvPr/>
        </p:nvSpPr>
        <p:spPr bwMode="auto">
          <a:xfrm>
            <a:off x="75406" y="5166001"/>
            <a:ext cx="366395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177800" indent="-177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Aft>
                <a:spcPts val="1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pt-BR" altLang="pt-PT" sz="2400" dirty="0" smtClean="0">
                <a:latin typeface="Century Gothic" panose="020B0502020202020204" pitchFamily="34" charset="0"/>
                <a:ea typeface="+mn-ea"/>
                <a:cs typeface="Tahoma" panose="020B0604030504040204" pitchFamily="34" charset="0"/>
              </a:rPr>
              <a:t>Manipulação de Banco de Dados com os comandos DDL E DML</a:t>
            </a:r>
            <a:endParaRPr lang="pt-BR" altLang="pt-PT" sz="2400" dirty="0">
              <a:latin typeface="Century Gothic" panose="020B0502020202020204" pitchFamily="34" charset="0"/>
              <a:ea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1032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8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3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8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3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11" grpId="0"/>
      <p:bldP spid="12" grpId="0"/>
      <p:bldP spid="17" grpId="0" animBg="1"/>
      <p:bldP spid="18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472186"/>
            <a:ext cx="25361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Ordenação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3" y="1902071"/>
            <a:ext cx="7087234" cy="437261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spcBef>
                <a:spcPts val="894"/>
              </a:spcBef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Exemplo:</a:t>
            </a:r>
            <a:endParaRPr sz="3200">
              <a:latin typeface="Arial"/>
              <a:cs typeface="Arial"/>
            </a:endParaRPr>
          </a:p>
          <a:p>
            <a:pPr marL="901065" marR="5080" indent="-439420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Listar todos os empregados ordenados  ascendentemente por</a:t>
            </a:r>
            <a:r>
              <a:rPr sz="2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nome.</a:t>
            </a:r>
            <a:endParaRPr sz="2800">
              <a:latin typeface="Arial"/>
              <a:cs typeface="Arial"/>
            </a:endParaRPr>
          </a:p>
          <a:p>
            <a:pPr marL="901065" marR="137795" indent="-242570">
              <a:spcBef>
                <a:spcPts val="670"/>
              </a:spcBef>
              <a:tabLst>
                <a:tab pos="1570355" algn="l"/>
                <a:tab pos="2237740" algn="l"/>
                <a:tab pos="2573020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*	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Empregado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ORDER  BY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Nome</a:t>
            </a:r>
            <a:endParaRPr sz="2800">
              <a:latin typeface="Arial"/>
              <a:cs typeface="Arial"/>
            </a:endParaRPr>
          </a:p>
          <a:p>
            <a:pPr marL="901065" marR="5080" indent="-439420">
              <a:lnSpc>
                <a:spcPct val="110000"/>
              </a:lnSpc>
              <a:spcBef>
                <a:spcPts val="34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  <a:tab pos="2479040" algn="l"/>
                <a:tab pos="2814320" algn="l"/>
              </a:tabLst>
            </a:pP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Listar todos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os empregados ordenados 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descendentemente por salário </a:t>
            </a:r>
            <a:r>
              <a:rPr sz="280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*	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</a:t>
            </a:r>
            <a:r>
              <a:rPr sz="2800" spc="2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Empregado</a:t>
            </a:r>
            <a:endParaRPr sz="2800">
              <a:latin typeface="Arial"/>
              <a:cs typeface="Arial"/>
            </a:endParaRPr>
          </a:p>
          <a:p>
            <a:pPr marL="901065">
              <a:spcBef>
                <a:spcPts val="5"/>
              </a:spcBef>
              <a:tabLst>
                <a:tab pos="2952750" algn="l"/>
              </a:tabLst>
            </a:pP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ORDER</a:t>
            </a:r>
            <a:r>
              <a:rPr sz="2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BY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Salário</a:t>
            </a:r>
            <a:r>
              <a:rPr sz="2800" spc="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DESC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5847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19716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Cálculos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3" y="2002664"/>
            <a:ext cx="7861300" cy="4515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marR="986790" indent="-448309">
              <a:spcBef>
                <a:spcPts val="10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Realizando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cálculo com</a:t>
            </a:r>
            <a:r>
              <a:rPr sz="32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informação  selecionada</a:t>
            </a:r>
            <a:endParaRPr sz="3200">
              <a:latin typeface="Arial"/>
              <a:cs typeface="Arial"/>
            </a:endParaRPr>
          </a:p>
          <a:p>
            <a:pPr marL="460375" marR="739775">
              <a:spcBef>
                <a:spcPts val="770"/>
              </a:spcBef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Pode-se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criar um campo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que não  pertença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à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tabela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partir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</a:t>
            </a:r>
            <a:r>
              <a:rPr sz="32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cálculos 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sobre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atributos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da</a:t>
            </a:r>
            <a:r>
              <a:rPr sz="320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tabela</a:t>
            </a:r>
            <a:endParaRPr sz="3200">
              <a:latin typeface="Arial"/>
              <a:cs typeface="Arial"/>
            </a:endParaRPr>
          </a:p>
          <a:p>
            <a:pPr marL="460375">
              <a:spcBef>
                <a:spcPts val="770"/>
              </a:spcBef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Exemplo:</a:t>
            </a:r>
            <a:endParaRPr sz="3200">
              <a:latin typeface="Arial"/>
              <a:cs typeface="Arial"/>
            </a:endParaRPr>
          </a:p>
          <a:p>
            <a:pPr marL="901065" marR="5080" lvl="1" indent="-439420">
              <a:spcBef>
                <a:spcPts val="685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Mostrar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o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novo salário dos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empregados 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calculado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com base no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reajuste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de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60% 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para os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que ganham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abaixo de R$</a:t>
            </a:r>
            <a:r>
              <a:rPr sz="2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1.000,00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082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19716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Cálculos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00184" y="1919757"/>
            <a:ext cx="6837680" cy="156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1484" marR="1478915" indent="-439420">
              <a:lnSpc>
                <a:spcPct val="120000"/>
              </a:lnSpc>
              <a:spcBef>
                <a:spcPts val="100"/>
              </a:spcBef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Nome,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Salário * 1.60 </a:t>
            </a: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AS 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[Novo</a:t>
            </a: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Salário]</a:t>
            </a:r>
            <a:endParaRPr sz="2800">
              <a:latin typeface="Arial"/>
              <a:cs typeface="Arial"/>
            </a:endParaRPr>
          </a:p>
          <a:p>
            <a:pPr marL="12700">
              <a:spcBef>
                <a:spcPts val="675"/>
              </a:spcBef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Empregado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WHERE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Salário &lt;</a:t>
            </a:r>
            <a:r>
              <a:rPr sz="2800" spc="1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1000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914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4567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Funções</a:t>
            </a:r>
            <a:r>
              <a:rPr spc="-60" dirty="0"/>
              <a:t> </a:t>
            </a:r>
            <a:r>
              <a:rPr spc="-5" dirty="0"/>
              <a:t>Agregadas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522412" y="0"/>
            <a:ext cx="0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pc="-5" dirty="0"/>
              <a:pPr marL="25400"/>
              <a:t>33</a:t>
            </a:fld>
            <a:r>
              <a:rPr spc="-10" dirty="0"/>
              <a:t>/72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3" y="1905736"/>
            <a:ext cx="6839584" cy="414909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0375" marR="5080" indent="-448309" algn="just">
              <a:lnSpc>
                <a:spcPct val="110000"/>
              </a:lnSpc>
              <a:spcBef>
                <a:spcPts val="48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Utilizando funções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sobre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conjuntos  Comandos: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MAX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,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MIN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,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SUM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,</a:t>
            </a:r>
            <a:r>
              <a:rPr sz="3200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AVG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,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 COUNT</a:t>
            </a:r>
            <a:endParaRPr sz="3200">
              <a:latin typeface="Arial"/>
              <a:cs typeface="Arial"/>
            </a:endParaRPr>
          </a:p>
          <a:p>
            <a:pPr marL="460375">
              <a:spcBef>
                <a:spcPts val="770"/>
              </a:spcBef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Exemplos:</a:t>
            </a:r>
            <a:endParaRPr sz="3200">
              <a:latin typeface="Arial"/>
              <a:cs typeface="Arial"/>
            </a:endParaRPr>
          </a:p>
          <a:p>
            <a:pPr marL="901065" marR="252095" lvl="1" indent="-439420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Mostrar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o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valor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do maior salário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dos 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empregados</a:t>
            </a:r>
            <a:endParaRPr sz="2800">
              <a:latin typeface="Arial"/>
              <a:cs typeface="Arial"/>
            </a:endParaRPr>
          </a:p>
          <a:p>
            <a:pPr marL="901065">
              <a:spcBef>
                <a:spcPts val="675"/>
              </a:spcBef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MAX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Salário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r>
              <a:rPr sz="2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</a:t>
            </a:r>
            <a:endParaRPr sz="2800">
              <a:latin typeface="Arial"/>
              <a:cs typeface="Arial"/>
            </a:endParaRPr>
          </a:p>
          <a:p>
            <a:pPr marL="901065"/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Empregado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5014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4567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Funções</a:t>
            </a:r>
            <a:r>
              <a:rPr spc="-60" dirty="0"/>
              <a:t> </a:t>
            </a:r>
            <a:r>
              <a:rPr spc="-5" dirty="0"/>
              <a:t>Agregadas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00184" y="2005711"/>
            <a:ext cx="6865620" cy="3695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1484" marR="1241425" indent="-439420">
              <a:spcBef>
                <a:spcPts val="95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451484" algn="l"/>
                <a:tab pos="452120" algn="l"/>
              </a:tabLst>
            </a:pP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Mostrar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qual o salário médio dos  empregados</a:t>
            </a:r>
            <a:endParaRPr sz="2800">
              <a:latin typeface="Arial"/>
              <a:cs typeface="Arial"/>
            </a:endParaRPr>
          </a:p>
          <a:p>
            <a:pPr marL="451484">
              <a:spcBef>
                <a:spcPts val="670"/>
              </a:spcBef>
              <a:tabLst>
                <a:tab pos="2029460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	</a:t>
            </a: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AVG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Salário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r>
              <a:rPr sz="2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</a:t>
            </a:r>
            <a:endParaRPr sz="2800">
              <a:latin typeface="Arial"/>
              <a:cs typeface="Arial"/>
            </a:endParaRPr>
          </a:p>
          <a:p>
            <a:pPr marL="451484">
              <a:spcBef>
                <a:spcPts val="5"/>
              </a:spcBef>
            </a:pP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Empregado</a:t>
            </a:r>
            <a:endParaRPr sz="2800">
              <a:latin typeface="Arial"/>
              <a:cs typeface="Arial"/>
            </a:endParaRPr>
          </a:p>
          <a:p>
            <a:pPr marL="451484" marR="252095" indent="-439420">
              <a:spcBef>
                <a:spcPts val="67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451484" algn="l"/>
                <a:tab pos="45212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Quantos empregados ganham mais de  R$1.000,00?</a:t>
            </a:r>
            <a:endParaRPr sz="2800">
              <a:latin typeface="Arial"/>
              <a:cs typeface="Arial"/>
            </a:endParaRPr>
          </a:p>
          <a:p>
            <a:pPr marL="451484" marR="5080">
              <a:spcBef>
                <a:spcPts val="675"/>
              </a:spcBef>
              <a:tabLst>
                <a:tab pos="2029460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	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COUNT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(*)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Empregado 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WHERE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Salário &gt;</a:t>
            </a:r>
            <a:r>
              <a:rPr sz="2800" spc="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1000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315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09693" y="529857"/>
            <a:ext cx="51600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Tuplas sem</a:t>
            </a:r>
            <a:r>
              <a:rPr spc="-40" dirty="0"/>
              <a:t> </a:t>
            </a:r>
            <a:r>
              <a:rPr spc="-5" dirty="0"/>
              <a:t>Duplicatas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3" y="1905736"/>
            <a:ext cx="7400290" cy="414909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60375" indent="-448309">
              <a:spcBef>
                <a:spcPts val="86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Cláusula</a:t>
            </a:r>
            <a:r>
              <a:rPr sz="32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DISTINCT</a:t>
            </a:r>
            <a:endParaRPr sz="3200">
              <a:latin typeface="Arial"/>
              <a:cs typeface="Arial"/>
            </a:endParaRPr>
          </a:p>
          <a:p>
            <a:pPr marL="460375" marR="5080">
              <a:spcBef>
                <a:spcPts val="770"/>
              </a:spcBef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Elimina tuplas duplicadas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do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resultado 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uma</a:t>
            </a:r>
            <a:r>
              <a:rPr sz="32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consulta.</a:t>
            </a:r>
            <a:endParaRPr sz="3200">
              <a:latin typeface="Arial"/>
              <a:cs typeface="Arial"/>
            </a:endParaRPr>
          </a:p>
          <a:p>
            <a:pPr marL="460375">
              <a:spcBef>
                <a:spcPts val="770"/>
              </a:spcBef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Exemplo:</a:t>
            </a:r>
            <a:endParaRPr sz="3200">
              <a:latin typeface="Arial"/>
              <a:cs typeface="Arial"/>
            </a:endParaRPr>
          </a:p>
          <a:p>
            <a:pPr marL="901065" marR="1428115" lvl="1" indent="-439420">
              <a:spcBef>
                <a:spcPts val="685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Quais os diferentes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salários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dos  empregados?</a:t>
            </a:r>
            <a:endParaRPr sz="2800">
              <a:latin typeface="Arial"/>
              <a:cs typeface="Arial"/>
            </a:endParaRPr>
          </a:p>
          <a:p>
            <a:pPr marL="901065">
              <a:spcBef>
                <a:spcPts val="675"/>
              </a:spcBef>
              <a:tabLst>
                <a:tab pos="2479040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	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DISTINCT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Salário</a:t>
            </a:r>
            <a:r>
              <a:rPr sz="2800" spc="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</a:t>
            </a:r>
            <a:endParaRPr sz="2800">
              <a:latin typeface="Arial"/>
              <a:cs typeface="Arial"/>
            </a:endParaRPr>
          </a:p>
          <a:p>
            <a:pPr marL="901065"/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Empregado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1113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77610" y="481394"/>
            <a:ext cx="54451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Agrupamento de</a:t>
            </a:r>
            <a:r>
              <a:rPr spc="-30" dirty="0"/>
              <a:t> </a:t>
            </a:r>
            <a:r>
              <a:rPr spc="-5" dirty="0"/>
              <a:t>Tuplas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3" y="2002663"/>
            <a:ext cx="7263130" cy="4540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marR="5080" indent="-448309">
              <a:spcBef>
                <a:spcPts val="10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Agrupando informações</a:t>
            </a:r>
            <a:r>
              <a:rPr sz="32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selecionadas 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GROUP</a:t>
            </a:r>
            <a:r>
              <a:rPr sz="32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BY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  <a:p>
            <a:pPr marL="460375" marR="840740">
              <a:spcBef>
                <a:spcPts val="770"/>
              </a:spcBef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Organiza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a seleção de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dados</a:t>
            </a:r>
            <a:r>
              <a:rPr sz="3200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em 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grupos</a:t>
            </a:r>
            <a:endParaRPr sz="3200">
              <a:latin typeface="Arial"/>
              <a:cs typeface="Arial"/>
            </a:endParaRPr>
          </a:p>
          <a:p>
            <a:pPr marL="460375">
              <a:spcBef>
                <a:spcPts val="765"/>
              </a:spcBef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Exemplo:</a:t>
            </a:r>
            <a:endParaRPr sz="3200">
              <a:latin typeface="Arial"/>
              <a:cs typeface="Arial"/>
            </a:endParaRPr>
          </a:p>
          <a:p>
            <a:pPr marL="901065" marR="594360" lvl="1" indent="-439420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Listar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a média de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salário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dos  empregados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categorizadas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por</a:t>
            </a:r>
            <a:r>
              <a:rPr sz="28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sexo</a:t>
            </a:r>
            <a:endParaRPr sz="2800">
              <a:latin typeface="Arial"/>
              <a:cs typeface="Arial"/>
            </a:endParaRPr>
          </a:p>
          <a:p>
            <a:pPr marL="901065" marR="526415">
              <a:spcBef>
                <a:spcPts val="675"/>
              </a:spcBef>
              <a:tabLst>
                <a:tab pos="2479040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AVG(Salário), Sexo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 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Empregado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GROUP BY</a:t>
            </a:r>
            <a:r>
              <a:rPr sz="2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Sexo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1086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54451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Agrupamento de</a:t>
            </a:r>
            <a:r>
              <a:rPr spc="-30" dirty="0"/>
              <a:t> </a:t>
            </a:r>
            <a:r>
              <a:rPr spc="-5" dirty="0"/>
              <a:t>Tuplas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522412" y="0"/>
            <a:ext cx="0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pc="-5" dirty="0"/>
              <a:pPr marL="25400"/>
              <a:t>37</a:t>
            </a:fld>
            <a:r>
              <a:rPr spc="-10" dirty="0"/>
              <a:t>/72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4" y="2002664"/>
            <a:ext cx="7286625" cy="2074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marR="775335" indent="-448309">
              <a:spcBef>
                <a:spcPts val="10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Agrupando Informações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</a:t>
            </a:r>
            <a:r>
              <a:rPr sz="320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forma  condicional</a:t>
            </a:r>
            <a:r>
              <a:rPr sz="32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HAVING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  <a:p>
            <a:pPr marL="460375" marR="5080">
              <a:spcBef>
                <a:spcPts val="770"/>
              </a:spcBef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Seleciona entre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tuplas resultantes, 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que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satisfazem um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dada</a:t>
            </a:r>
            <a:r>
              <a:rPr sz="3200" spc="-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condição.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0201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0212" y="1377950"/>
            <a:ext cx="72390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54451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Agrupamento de</a:t>
            </a:r>
            <a:r>
              <a:rPr spc="-30" dirty="0"/>
              <a:t> </a:t>
            </a:r>
            <a:r>
              <a:rPr spc="-5" dirty="0"/>
              <a:t>Tuplas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3" y="1902203"/>
            <a:ext cx="7423150" cy="453707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spcBef>
                <a:spcPts val="509"/>
              </a:spcBef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Exemplo:</a:t>
            </a:r>
            <a:endParaRPr sz="3200">
              <a:latin typeface="Arial"/>
              <a:cs typeface="Arial"/>
            </a:endParaRPr>
          </a:p>
          <a:p>
            <a:pPr marL="901065" marR="5080" indent="-439420">
              <a:lnSpc>
                <a:spcPct val="90000"/>
              </a:lnSpc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Listar o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número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total de empregados que  recebem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salários superior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R$1.000,00, 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agrupados por departamento mas só  daqueles com mais de 5</a:t>
            </a:r>
            <a:r>
              <a:rPr sz="28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empregados.</a:t>
            </a:r>
            <a:endParaRPr sz="2800">
              <a:latin typeface="Arial"/>
              <a:cs typeface="Arial"/>
            </a:endParaRPr>
          </a:p>
          <a:p>
            <a:pPr marL="901065">
              <a:spcBef>
                <a:spcPts val="335"/>
              </a:spcBef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Num-Dep,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COUNT</a:t>
            </a:r>
            <a:r>
              <a:rPr sz="2800" spc="7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990000"/>
                </a:solidFill>
                <a:latin typeface="Arial"/>
                <a:cs typeface="Arial"/>
              </a:rPr>
              <a:t>(*)</a:t>
            </a:r>
            <a:endParaRPr sz="2800">
              <a:latin typeface="Arial"/>
              <a:cs typeface="Arial"/>
            </a:endParaRPr>
          </a:p>
          <a:p>
            <a:pPr marL="756285" marR="2933700">
              <a:lnSpc>
                <a:spcPct val="110000"/>
              </a:lnSpc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FROM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Empregado 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WHERE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Salário &gt; 1000 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GROUP BY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Num-Dep  </a:t>
            </a: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HAVING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COUNT(*)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r>
              <a:rPr sz="2800" spc="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6472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4313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Junção de</a:t>
            </a:r>
            <a:r>
              <a:rPr spc="-65" dirty="0"/>
              <a:t> </a:t>
            </a:r>
            <a:r>
              <a:rPr spc="-5" dirty="0"/>
              <a:t>Tabelas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246804" y="6615880"/>
            <a:ext cx="3416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0" dirty="0">
                <a:solidFill>
                  <a:srgbClr val="292929"/>
                </a:solidFill>
                <a:latin typeface="Arial"/>
                <a:cs typeface="Arial"/>
              </a:rPr>
              <a:t>36/72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0604" y="2002664"/>
            <a:ext cx="7491095" cy="4576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marR="189230" indent="-448309">
              <a:spcBef>
                <a:spcPts val="10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Recuperando dados </a:t>
            </a:r>
            <a:r>
              <a:rPr sz="3200" spc="-10" dirty="0">
                <a:solidFill>
                  <a:srgbClr val="292929"/>
                </a:solidFill>
                <a:latin typeface="Arial"/>
                <a:cs typeface="Arial"/>
              </a:rPr>
              <a:t>de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várias</a:t>
            </a:r>
            <a:r>
              <a:rPr sz="32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tabelas 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JOIN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  <a:p>
            <a:pPr marL="460375" marR="5080">
              <a:spcBef>
                <a:spcPts val="770"/>
              </a:spcBef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Citar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tabelas envolvidas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na</a:t>
            </a:r>
            <a:r>
              <a:rPr sz="320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cláusula 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FROM</a:t>
            </a:r>
            <a:endParaRPr sz="3200">
              <a:latin typeface="Arial"/>
              <a:cs typeface="Arial"/>
            </a:endParaRPr>
          </a:p>
          <a:p>
            <a:pPr marL="460375" marR="775970">
              <a:spcBef>
                <a:spcPts val="765"/>
              </a:spcBef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Qualificadores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nomes: para  referenciar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o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nome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do</a:t>
            </a:r>
            <a:r>
              <a:rPr sz="32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empregado,  </a:t>
            </a:r>
            <a:r>
              <a:rPr sz="3200" spc="-5" dirty="0">
                <a:solidFill>
                  <a:srgbClr val="006600"/>
                </a:solidFill>
                <a:latin typeface="Arial"/>
                <a:cs typeface="Arial"/>
              </a:rPr>
              <a:t>Empregado.Nome</a:t>
            </a:r>
            <a:r>
              <a:rPr sz="3200" spc="-50" dirty="0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Exemplos:</a:t>
            </a:r>
            <a:endParaRPr sz="3200">
              <a:latin typeface="Arial"/>
              <a:cs typeface="Arial"/>
            </a:endParaRPr>
          </a:p>
          <a:p>
            <a:pPr marL="901065" marR="1238885" lvl="1" indent="-439420">
              <a:spcBef>
                <a:spcPts val="695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Listar o nome do empregado e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do 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departamento onde está</a:t>
            </a:r>
            <a:r>
              <a:rPr sz="2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alocado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350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1040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" dirty="0"/>
              <a:t>SQL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304208" y="6615881"/>
            <a:ext cx="2838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z="1000" spc="-5" dirty="0">
                <a:solidFill>
                  <a:srgbClr val="292929"/>
                </a:solidFill>
                <a:latin typeface="Arial"/>
                <a:cs typeface="Arial"/>
              </a:rPr>
              <a:pPr marL="25400"/>
              <a:t>4</a:t>
            </a:fld>
            <a:r>
              <a:rPr sz="1000" spc="-10" dirty="0">
                <a:solidFill>
                  <a:srgbClr val="292929"/>
                </a:solidFill>
                <a:latin typeface="Arial"/>
                <a:cs typeface="Arial"/>
              </a:rPr>
              <a:t>/72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0603" y="1905736"/>
            <a:ext cx="7437120" cy="4357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375" marR="5080" indent="-460375">
              <a:lnSpc>
                <a:spcPct val="120000"/>
              </a:lnSpc>
              <a:spcBef>
                <a:spcPts val="10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SQL - Structured Query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Language  Linguagem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 Consulta</a:t>
            </a:r>
            <a:r>
              <a:rPr sz="3200" spc="-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Estruturada</a:t>
            </a:r>
            <a:endParaRPr sz="3200">
              <a:latin typeface="Arial"/>
              <a:cs typeface="Arial"/>
            </a:endParaRPr>
          </a:p>
          <a:p>
            <a:pPr>
              <a:spcBef>
                <a:spcPts val="5"/>
              </a:spcBef>
              <a:buClr>
                <a:srgbClr val="CC9900"/>
              </a:buClr>
              <a:buFont typeface="Wingdings"/>
              <a:buChar char=""/>
            </a:pPr>
            <a:endParaRPr sz="4000">
              <a:latin typeface="Times New Roman"/>
              <a:cs typeface="Times New Roman"/>
            </a:endParaRPr>
          </a:p>
          <a:p>
            <a:pPr marL="460375" marR="271780" indent="-448309">
              <a:spcBef>
                <a:spcPts val="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Fundamentada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no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modelo</a:t>
            </a:r>
            <a:r>
              <a:rPr sz="320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relacional,  inclui comandos</a:t>
            </a:r>
            <a:r>
              <a:rPr sz="32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para:</a:t>
            </a:r>
            <a:endParaRPr sz="3200">
              <a:latin typeface="Arial"/>
              <a:cs typeface="Arial"/>
            </a:endParaRPr>
          </a:p>
          <a:p>
            <a:pPr marL="901065" lvl="1" indent="-439420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definição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de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dados</a:t>
            </a:r>
            <a:endParaRPr sz="2800">
              <a:latin typeface="Arial"/>
              <a:cs typeface="Arial"/>
            </a:endParaRPr>
          </a:p>
          <a:p>
            <a:pPr marL="901065" lvl="1" indent="-439420">
              <a:spcBef>
                <a:spcPts val="67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consulta</a:t>
            </a:r>
            <a:endParaRPr sz="2800">
              <a:latin typeface="Arial"/>
              <a:cs typeface="Arial"/>
            </a:endParaRPr>
          </a:p>
          <a:p>
            <a:pPr marL="901065" lvl="1" indent="-439420">
              <a:spcBef>
                <a:spcPts val="675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atualização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3505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70212" y="294087"/>
            <a:ext cx="4313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Junção de</a:t>
            </a:r>
            <a:r>
              <a:rPr spc="-65" dirty="0"/>
              <a:t> </a:t>
            </a:r>
            <a:r>
              <a:rPr spc="-5" dirty="0"/>
              <a:t>Tabelas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81454" y="1187115"/>
            <a:ext cx="7280580" cy="7164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SELECT</a:t>
            </a:r>
            <a:endParaRPr sz="2800" dirty="0">
              <a:latin typeface="Arial"/>
              <a:cs typeface="Arial"/>
            </a:endParaRPr>
          </a:p>
          <a:p>
            <a:pPr marL="451484"/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Empregado.Nome,Departamento.Nome</a:t>
            </a:r>
            <a:endParaRPr sz="2800" dirty="0">
              <a:latin typeface="Arial"/>
              <a:cs typeface="Arial"/>
            </a:endParaRPr>
          </a:p>
          <a:p>
            <a:pPr marL="12700" marR="1242695">
              <a:lnSpc>
                <a:spcPts val="4029"/>
              </a:lnSpc>
              <a:spcBef>
                <a:spcPts val="250"/>
              </a:spcBef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FROM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Empregado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JOIN</a:t>
            </a:r>
            <a:r>
              <a:rPr sz="2800" spc="-4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Departamento 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ON</a:t>
            </a:r>
            <a:r>
              <a:rPr sz="2800" spc="-1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Empregado.Num-Dep=</a:t>
            </a:r>
            <a:endParaRPr sz="2800" dirty="0">
              <a:latin typeface="Arial"/>
              <a:cs typeface="Arial"/>
            </a:endParaRPr>
          </a:p>
          <a:p>
            <a:pPr marL="1360805">
              <a:lnSpc>
                <a:spcPts val="3120"/>
              </a:lnSpc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Departamento.Numero;</a:t>
            </a:r>
            <a:endParaRPr sz="2800" dirty="0">
              <a:latin typeface="Arial"/>
              <a:cs typeface="Arial"/>
            </a:endParaRPr>
          </a:p>
          <a:p>
            <a:pPr marL="451484" marR="5080" indent="-439420">
              <a:spcBef>
                <a:spcPts val="67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451484" algn="l"/>
                <a:tab pos="452120" algn="l"/>
              </a:tabLst>
            </a:pP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Listar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os nomes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dos departamentos que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têm 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projetos</a:t>
            </a:r>
            <a:endParaRPr sz="2800" dirty="0">
              <a:latin typeface="Arial"/>
              <a:cs typeface="Arial"/>
            </a:endParaRPr>
          </a:p>
          <a:p>
            <a:pPr marL="306705" marR="1561465">
              <a:lnSpc>
                <a:spcPct val="120000"/>
              </a:lnSpc>
              <a:spcBef>
                <a:spcPts val="5"/>
              </a:spcBef>
              <a:tabLst>
                <a:tab pos="1550670" algn="l"/>
                <a:tab pos="1885950" algn="l"/>
              </a:tabLst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SELECT	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Departamento.Nome 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FROM	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Departamento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JOIN</a:t>
            </a:r>
            <a:r>
              <a:rPr sz="2800" spc="-5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Projeto</a:t>
            </a:r>
            <a:endParaRPr sz="2800" dirty="0">
              <a:latin typeface="Arial"/>
              <a:cs typeface="Arial"/>
            </a:endParaRPr>
          </a:p>
          <a:p>
            <a:pPr marL="451484" marR="3335654" indent="-144780">
              <a:spcBef>
                <a:spcPts val="675"/>
              </a:spcBef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ON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Projeto.Num-Dep =  De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Nu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;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2651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4313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Junção de</a:t>
            </a:r>
            <a:r>
              <a:rPr spc="-65" dirty="0"/>
              <a:t> </a:t>
            </a:r>
            <a:r>
              <a:rPr spc="-5" dirty="0"/>
              <a:t>Tabelas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4" y="1902072"/>
            <a:ext cx="7167245" cy="428688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927100" indent="-915035">
              <a:spcBef>
                <a:spcPts val="894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927100" algn="l"/>
                <a:tab pos="927735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Observações:</a:t>
            </a:r>
            <a:endParaRPr sz="3200">
              <a:latin typeface="Arial"/>
              <a:cs typeface="Arial"/>
            </a:endParaRPr>
          </a:p>
          <a:p>
            <a:pPr marL="901065" marR="68580" lvl="1" indent="-439420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Podemos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utilizar as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cláusulas (NOT)  LIKE, (NOT) IN, IS (NOT) NULL  misturadas aos operadores </a:t>
            </a: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AND,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OR e  NOT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nas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equações de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 junção.</a:t>
            </a:r>
            <a:endParaRPr sz="2800">
              <a:latin typeface="Arial"/>
              <a:cs typeface="Arial"/>
            </a:endParaRPr>
          </a:p>
          <a:p>
            <a:pPr marL="901065" marR="1011555" lvl="1" indent="-439420">
              <a:spcBef>
                <a:spcPts val="675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Podemos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agrupar e/ou ordenar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o  resultado de uma</a:t>
            </a:r>
            <a:r>
              <a:rPr sz="2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junção.</a:t>
            </a:r>
            <a:endParaRPr sz="2800">
              <a:latin typeface="Arial"/>
              <a:cs typeface="Arial"/>
            </a:endParaRPr>
          </a:p>
          <a:p>
            <a:pPr marL="901065" marR="5080" lvl="1" indent="-439420">
              <a:spcBef>
                <a:spcPts val="67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Agrupamento/Ordenação pode ser feito 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através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de mais de um</a:t>
            </a:r>
            <a:r>
              <a:rPr sz="28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atributo.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6296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0212" y="1377950"/>
            <a:ext cx="72390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4313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Junção de</a:t>
            </a:r>
            <a:r>
              <a:rPr spc="-65" dirty="0"/>
              <a:t> </a:t>
            </a:r>
            <a:r>
              <a:rPr spc="-5" dirty="0"/>
              <a:t>Tabelas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01152" y="1614881"/>
            <a:ext cx="8842375" cy="4966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marR="5080" indent="-448309">
              <a:spcBef>
                <a:spcPts val="10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Exemplo: Listar os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departamentos que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têm 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projetos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com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número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superior a 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99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e 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localizados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em RJ 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SP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ordenados por</a:t>
            </a:r>
            <a:r>
              <a:rPr sz="32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nome 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32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departamento</a:t>
            </a:r>
            <a:endParaRPr sz="3200">
              <a:latin typeface="Arial"/>
              <a:cs typeface="Arial"/>
            </a:endParaRPr>
          </a:p>
          <a:p>
            <a:pPr marL="462280" marR="2737485">
              <a:lnSpc>
                <a:spcPct val="120100"/>
              </a:lnSpc>
              <a:spcBef>
                <a:spcPts val="15"/>
              </a:spcBef>
              <a:tabLst>
                <a:tab pos="1705610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Departamento.Nome 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Departamento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JOIN</a:t>
            </a:r>
            <a:r>
              <a:rPr sz="2800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Projeto</a:t>
            </a:r>
            <a:endParaRPr sz="2800">
              <a:latin typeface="Arial"/>
              <a:cs typeface="Arial"/>
            </a:endParaRPr>
          </a:p>
          <a:p>
            <a:pPr marL="901065"/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ON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Projeto.Num-Dep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=</a:t>
            </a:r>
            <a:r>
              <a:rPr sz="2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Departamento.Numero</a:t>
            </a:r>
            <a:endParaRPr sz="2800">
              <a:latin typeface="Arial"/>
              <a:cs typeface="Arial"/>
            </a:endParaRPr>
          </a:p>
          <a:p>
            <a:pPr marL="953135" marR="2562860" indent="-491490">
              <a:lnSpc>
                <a:spcPts val="4029"/>
              </a:lnSpc>
              <a:spcBef>
                <a:spcPts val="250"/>
              </a:spcBef>
              <a:tabLst>
                <a:tab pos="1979930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WHERE	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Projeto.Local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(‘RJ’, 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‘SP’) 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AND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Projeto.Número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&gt;</a:t>
            </a:r>
            <a:r>
              <a:rPr sz="2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99</a:t>
            </a:r>
            <a:endParaRPr sz="2800">
              <a:latin typeface="Arial"/>
              <a:cs typeface="Arial"/>
            </a:endParaRPr>
          </a:p>
          <a:p>
            <a:pPr marL="462280">
              <a:spcBef>
                <a:spcPts val="430"/>
              </a:spcBef>
              <a:tabLst>
                <a:tab pos="2513965" algn="l"/>
              </a:tabLst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ORDER BY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Departamento.Nome</a:t>
            </a:r>
            <a:r>
              <a:rPr sz="2800" spc="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9279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4313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Junção de</a:t>
            </a:r>
            <a:r>
              <a:rPr spc="-65" dirty="0"/>
              <a:t> </a:t>
            </a:r>
            <a:r>
              <a:rPr spc="-5" dirty="0"/>
              <a:t>Tabelas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72677" y="1492058"/>
            <a:ext cx="8281670" cy="4864792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461009" indent="-448945">
              <a:spcBef>
                <a:spcPts val="894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645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Outro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Exemplo: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Classificando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uma</a:t>
            </a:r>
            <a:r>
              <a:rPr sz="3200" spc="-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Junção</a:t>
            </a:r>
            <a:endParaRPr sz="3200">
              <a:latin typeface="Arial"/>
              <a:cs typeface="Arial"/>
            </a:endParaRPr>
          </a:p>
          <a:p>
            <a:pPr marL="901065" marR="626110" lvl="1" indent="-439420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Para cada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departamento,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liste o número, o  nome e o salário de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seus</a:t>
            </a:r>
            <a:r>
              <a:rPr sz="2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empregados</a:t>
            </a:r>
            <a:endParaRPr sz="280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4150">
              <a:latin typeface="Times New Roman"/>
              <a:cs typeface="Times New Roman"/>
            </a:endParaRPr>
          </a:p>
          <a:p>
            <a:pPr marL="461009" marR="1691639" indent="-224790"/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D.Nome, E.Cad,</a:t>
            </a:r>
            <a:r>
              <a:rPr sz="32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E.Nome,  E.Salario</a:t>
            </a:r>
            <a:endParaRPr sz="3200">
              <a:latin typeface="Arial"/>
              <a:cs typeface="Arial"/>
            </a:endParaRPr>
          </a:p>
          <a:p>
            <a:pPr marL="461009" marR="5080" indent="-224790">
              <a:spcBef>
                <a:spcPts val="770"/>
              </a:spcBef>
              <a:tabLst>
                <a:tab pos="1656714" algn="l"/>
              </a:tabLst>
            </a:pP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FROM	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Departamento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JOIN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Empregado</a:t>
            </a:r>
            <a:r>
              <a:rPr sz="32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 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ON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D.Numero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32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E.Num-Dep</a:t>
            </a:r>
            <a:endParaRPr sz="3200">
              <a:latin typeface="Arial"/>
              <a:cs typeface="Arial"/>
            </a:endParaRPr>
          </a:p>
          <a:p>
            <a:pPr marL="236220">
              <a:spcBef>
                <a:spcPts val="770"/>
              </a:spcBef>
              <a:tabLst>
                <a:tab pos="2586990" algn="l"/>
              </a:tabLst>
            </a:pP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ORDER</a:t>
            </a:r>
            <a:r>
              <a:rPr sz="3200" spc="-1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BY	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D.Nome,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E.Salario</a:t>
            </a:r>
            <a:r>
              <a:rPr sz="32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DESC;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3537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4313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Junção de</a:t>
            </a:r>
            <a:r>
              <a:rPr spc="-65" dirty="0"/>
              <a:t> </a:t>
            </a:r>
            <a:r>
              <a:rPr spc="-5" dirty="0"/>
              <a:t>Tabelas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09052" y="1686561"/>
            <a:ext cx="8471535" cy="4928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1009" marR="107950" indent="-448945">
              <a:spcBef>
                <a:spcPts val="10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645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Outro Exemplo: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Agrupando através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</a:t>
            </a:r>
            <a:r>
              <a:rPr sz="3200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mais 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 um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atributo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em uma</a:t>
            </a:r>
            <a:r>
              <a:rPr sz="3200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Junção</a:t>
            </a:r>
            <a:endParaRPr sz="3200">
              <a:latin typeface="Arial"/>
              <a:cs typeface="Arial"/>
            </a:endParaRPr>
          </a:p>
          <a:p>
            <a:pPr marL="901065" lvl="1" indent="-439420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Encontre o total de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projetos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de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cada funcionário</a:t>
            </a:r>
            <a:endParaRPr sz="2800">
              <a:latin typeface="Arial"/>
              <a:cs typeface="Arial"/>
            </a:endParaRPr>
          </a:p>
          <a:p>
            <a:pPr marL="123825">
              <a:spcBef>
                <a:spcPts val="750"/>
              </a:spcBef>
            </a:pP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E.Num-Dep,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E.Cad,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COUNT(*)</a:t>
            </a:r>
            <a:r>
              <a:rPr sz="32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AS</a:t>
            </a:r>
            <a:endParaRPr sz="3200">
              <a:latin typeface="Arial"/>
              <a:cs typeface="Arial"/>
            </a:endParaRPr>
          </a:p>
          <a:p>
            <a:pPr marL="461009">
              <a:spcBef>
                <a:spcPts val="5"/>
              </a:spcBef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endParaRPr sz="3200">
              <a:latin typeface="Arial"/>
              <a:cs typeface="Arial"/>
            </a:endParaRPr>
          </a:p>
          <a:p>
            <a:pPr marL="575310" marR="174625">
              <a:lnSpc>
                <a:spcPct val="120000"/>
              </a:lnSpc>
              <a:tabLst>
                <a:tab pos="1995170" algn="l"/>
              </a:tabLst>
            </a:pP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FROM	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Trabalha-em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T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JOIN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Empregado</a:t>
            </a:r>
            <a:r>
              <a:rPr sz="32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 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ON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E.Cad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32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T.Cad-Emp</a:t>
            </a:r>
            <a:endParaRPr sz="3200">
              <a:latin typeface="Arial"/>
              <a:cs typeface="Arial"/>
            </a:endParaRPr>
          </a:p>
          <a:p>
            <a:pPr marL="575310" marR="1948814">
              <a:lnSpc>
                <a:spcPct val="120000"/>
              </a:lnSpc>
              <a:tabLst>
                <a:tab pos="2923540" algn="l"/>
                <a:tab pos="2946400" algn="l"/>
              </a:tabLst>
            </a:pP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GROUP</a:t>
            </a:r>
            <a:r>
              <a:rPr sz="3200" spc="-2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BY		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E.Num-Dep, E.Cad 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ORDER</a:t>
            </a:r>
            <a:r>
              <a:rPr sz="3200" spc="-1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BY	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E.Num-Dep,</a:t>
            </a:r>
            <a:r>
              <a:rPr sz="32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E.Cad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;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36029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4313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Junção de</a:t>
            </a:r>
            <a:r>
              <a:rPr spc="-65" dirty="0"/>
              <a:t> </a:t>
            </a:r>
            <a:r>
              <a:rPr spc="-5" dirty="0"/>
              <a:t>Tabelas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4" y="1905737"/>
            <a:ext cx="7364095" cy="2563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375" marR="1280160" indent="-448309">
              <a:lnSpc>
                <a:spcPct val="120000"/>
              </a:lnSpc>
              <a:spcBef>
                <a:spcPts val="10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Juntando mais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duas</a:t>
            </a:r>
            <a:r>
              <a:rPr sz="32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tabelas 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Exemplo:</a:t>
            </a:r>
            <a:endParaRPr sz="3200">
              <a:latin typeface="Arial"/>
              <a:cs typeface="Arial"/>
            </a:endParaRPr>
          </a:p>
          <a:p>
            <a:pPr marL="901065" marR="5080" lvl="1" indent="-439420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Listar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o nome dos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empregados, com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seu 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respectivo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departamento que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trabalhem 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mais de 20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horas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em algum</a:t>
            </a:r>
            <a:r>
              <a:rPr sz="2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projeto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7400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4313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Junção de</a:t>
            </a:r>
            <a:r>
              <a:rPr spc="-65" dirty="0"/>
              <a:t> </a:t>
            </a:r>
            <a:r>
              <a:rPr spc="-5" dirty="0"/>
              <a:t>Tabelas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00185" y="1963038"/>
            <a:ext cx="6372225" cy="395160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51484" marR="1790064" indent="-439420">
              <a:lnSpc>
                <a:spcPts val="3020"/>
              </a:lnSpc>
              <a:spcBef>
                <a:spcPts val="480"/>
              </a:spcBef>
              <a:tabLst>
                <a:tab pos="1590040" algn="l"/>
              </a:tabLst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S</a:t>
            </a:r>
            <a:r>
              <a:rPr sz="2800" spc="-20" dirty="0">
                <a:solidFill>
                  <a:srgbClr val="990000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LECT</a:t>
            </a:r>
            <a:r>
              <a:rPr sz="2800" dirty="0">
                <a:solidFill>
                  <a:srgbClr val="990000"/>
                </a:solidFill>
                <a:latin typeface="Arial"/>
                <a:cs typeface="Arial"/>
              </a:rPr>
              <a:t>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.Nom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,  Departamento.Nome</a:t>
            </a:r>
            <a:endParaRPr sz="2800">
              <a:latin typeface="Arial"/>
              <a:cs typeface="Arial"/>
            </a:endParaRPr>
          </a:p>
          <a:p>
            <a:pPr marL="12700">
              <a:spcBef>
                <a:spcPts val="295"/>
              </a:spcBef>
              <a:tabLst>
                <a:tab pos="1256030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	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Empregado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JOIN</a:t>
            </a:r>
            <a:r>
              <a:rPr sz="2800" spc="4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Departamento</a:t>
            </a:r>
            <a:endParaRPr sz="2800">
              <a:latin typeface="Arial"/>
              <a:cs typeface="Arial"/>
            </a:endParaRPr>
          </a:p>
          <a:p>
            <a:pPr marL="451484" marR="1552575" indent="-144780">
              <a:lnSpc>
                <a:spcPts val="3020"/>
              </a:lnSpc>
              <a:spcBef>
                <a:spcPts val="720"/>
              </a:spcBef>
              <a:tabLst>
                <a:tab pos="4603750" algn="l"/>
              </a:tabLst>
            </a:pPr>
            <a:r>
              <a:rPr sz="2800" spc="-15" dirty="0">
                <a:solidFill>
                  <a:srgbClr val="990000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N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pr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ga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2800" spc="10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Nu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2800" spc="10" dirty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Dep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=  Departamento.Número</a:t>
            </a:r>
            <a:endParaRPr sz="2800">
              <a:latin typeface="Arial"/>
              <a:cs typeface="Arial"/>
            </a:endParaRPr>
          </a:p>
          <a:p>
            <a:pPr marL="405765">
              <a:spcBef>
                <a:spcPts val="300"/>
              </a:spcBef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JOIN</a:t>
            </a:r>
            <a:r>
              <a:rPr sz="2800" spc="-1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Trabalha-em</a:t>
            </a:r>
            <a:endParaRPr sz="2800">
              <a:latin typeface="Arial"/>
              <a:cs typeface="Arial"/>
            </a:endParaRPr>
          </a:p>
          <a:p>
            <a:pPr marL="451484" marR="1296035" indent="51435">
              <a:lnSpc>
                <a:spcPts val="3020"/>
              </a:lnSpc>
              <a:spcBef>
                <a:spcPts val="720"/>
              </a:spcBef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ON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Trabalha-em.Cad-Emp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=  Empregado.Cad</a:t>
            </a:r>
            <a:endParaRPr sz="2800">
              <a:latin typeface="Arial"/>
              <a:cs typeface="Arial"/>
            </a:endParaRPr>
          </a:p>
          <a:p>
            <a:pPr marL="12700">
              <a:spcBef>
                <a:spcPts val="295"/>
              </a:spcBef>
              <a:tabLst>
                <a:tab pos="1530350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WHERE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Trabalha-em.Horas &gt;</a:t>
            </a:r>
            <a:r>
              <a:rPr sz="2800" spc="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20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98217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 flipH="1">
            <a:off x="1522411" y="0"/>
            <a:ext cx="50869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 err="1" smtClean="0"/>
              <a:t>Cosultas</a:t>
            </a:r>
            <a:r>
              <a:rPr spc="-50" dirty="0" smtClean="0"/>
              <a:t> </a:t>
            </a:r>
            <a:r>
              <a:rPr spc="-5" dirty="0"/>
              <a:t>Encadeadas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86952" y="1441443"/>
            <a:ext cx="8217534" cy="514032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461009" indent="-448945">
              <a:spcBef>
                <a:spcPts val="894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645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Utilizando consultas</a:t>
            </a:r>
            <a:r>
              <a:rPr sz="32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encadeadas</a:t>
            </a:r>
            <a:endParaRPr sz="3200">
              <a:latin typeface="Arial"/>
              <a:cs typeface="Arial"/>
            </a:endParaRPr>
          </a:p>
          <a:p>
            <a:pPr marL="901065" marR="410845" lvl="1" indent="-439420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27100" algn="l"/>
                <a:tab pos="927735" algn="l"/>
              </a:tabLst>
            </a:pPr>
            <a:r>
              <a:rPr dirty="0"/>
              <a:t>	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O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resultado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de uma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consulta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é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utilizado por  outra consulta,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de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forma encadeada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 no  mesmo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comando</a:t>
            </a:r>
            <a:r>
              <a:rPr sz="2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SQL.</a:t>
            </a:r>
            <a:endParaRPr sz="2800">
              <a:latin typeface="Arial"/>
              <a:cs typeface="Arial"/>
            </a:endParaRPr>
          </a:p>
          <a:p>
            <a:pPr marL="901065" marR="5080" lvl="1" indent="-439420">
              <a:spcBef>
                <a:spcPts val="675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O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resultado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do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comando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mais 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interno (</a:t>
            </a:r>
            <a:r>
              <a:rPr sz="2800" i="1" dirty="0">
                <a:solidFill>
                  <a:srgbClr val="292929"/>
                </a:solidFill>
                <a:latin typeface="Arial"/>
                <a:cs typeface="Arial"/>
              </a:rPr>
              <a:t>subselect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)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é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usado por outro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 mais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externo para obter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o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resultado</a:t>
            </a:r>
            <a:r>
              <a:rPr sz="2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final.</a:t>
            </a:r>
            <a:endParaRPr sz="2800">
              <a:latin typeface="Arial"/>
              <a:cs typeface="Arial"/>
            </a:endParaRPr>
          </a:p>
          <a:p>
            <a:pPr marL="901065" marR="798830" lvl="1" indent="-439420">
              <a:spcBef>
                <a:spcPts val="67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  <a:tab pos="1373505" algn="l"/>
                <a:tab pos="451993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O	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mais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interno (</a:t>
            </a:r>
            <a:r>
              <a:rPr sz="2800" i="1" dirty="0">
                <a:solidFill>
                  <a:srgbClr val="292929"/>
                </a:solidFill>
                <a:latin typeface="Arial"/>
                <a:cs typeface="Arial"/>
              </a:rPr>
              <a:t>subconsulta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ou  </a:t>
            </a:r>
            <a:r>
              <a:rPr sz="2800" i="1" dirty="0">
                <a:solidFill>
                  <a:srgbClr val="292929"/>
                </a:solidFill>
                <a:latin typeface="Arial"/>
                <a:cs typeface="Arial"/>
              </a:rPr>
              <a:t>consulta aninhada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)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pode ser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usado  principalmente nas cláusulas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WHERE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 HAVING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do</a:t>
            </a:r>
            <a:r>
              <a:rPr sz="2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comando	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mais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externo.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0212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0212" y="1377950"/>
            <a:ext cx="72390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5245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Consultas</a:t>
            </a:r>
            <a:r>
              <a:rPr spc="-50" dirty="0"/>
              <a:t> </a:t>
            </a:r>
            <a:r>
              <a:rPr spc="-5" dirty="0"/>
              <a:t>Encadeadas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3" y="2002664"/>
            <a:ext cx="7213600" cy="356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marR="3132455" indent="-448309">
              <a:spcBef>
                <a:spcPts val="10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Utilizando</a:t>
            </a:r>
            <a:r>
              <a:rPr sz="320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consultas 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encadeadas(Cont.)</a:t>
            </a:r>
            <a:endParaRPr sz="3200">
              <a:latin typeface="Arial"/>
              <a:cs typeface="Arial"/>
            </a:endParaRPr>
          </a:p>
          <a:p>
            <a:pPr marL="927100" lvl="1" indent="-465455">
              <a:spcBef>
                <a:spcPts val="685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27100" algn="l"/>
                <a:tab pos="927735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Existem 3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tipos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de</a:t>
            </a:r>
            <a:r>
              <a:rPr sz="2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subconsultas:</a:t>
            </a:r>
            <a:endParaRPr sz="2800">
              <a:latin typeface="Arial"/>
              <a:cs typeface="Arial"/>
            </a:endParaRPr>
          </a:p>
          <a:p>
            <a:pPr marL="1306830" lvl="2" indent="-402590">
              <a:spcBef>
                <a:spcPts val="595"/>
              </a:spcBef>
              <a:buClr>
                <a:srgbClr val="CC9900"/>
              </a:buClr>
              <a:buSzPct val="68750"/>
              <a:buFont typeface="Wingdings"/>
              <a:buChar char=""/>
              <a:tabLst>
                <a:tab pos="1306195" algn="l"/>
                <a:tab pos="1306830" algn="l"/>
              </a:tabLst>
            </a:pP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ESCALAR: Retornam um único</a:t>
            </a:r>
            <a:r>
              <a:rPr sz="24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valor.</a:t>
            </a:r>
            <a:endParaRPr sz="2400">
              <a:latin typeface="Arial"/>
              <a:cs typeface="Arial"/>
            </a:endParaRPr>
          </a:p>
          <a:p>
            <a:pPr marL="1306830" marR="224154" lvl="2" indent="-402590">
              <a:spcBef>
                <a:spcPts val="575"/>
              </a:spcBef>
              <a:buClr>
                <a:srgbClr val="CC9900"/>
              </a:buClr>
              <a:buSzPct val="68750"/>
              <a:buFont typeface="Wingdings"/>
              <a:buChar char=""/>
              <a:tabLst>
                <a:tab pos="1306195" algn="l"/>
                <a:tab pos="1306830" algn="l"/>
              </a:tabLst>
            </a:pP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ÚNICA COLUNA: Retornam várias linhas,  mas apenas uma única coluna é</a:t>
            </a:r>
            <a:r>
              <a:rPr sz="24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obtida.</a:t>
            </a:r>
            <a:endParaRPr sz="2400">
              <a:latin typeface="Arial"/>
              <a:cs typeface="Arial"/>
            </a:endParaRPr>
          </a:p>
          <a:p>
            <a:pPr marL="1306830" marR="5080" lvl="2" indent="-402590">
              <a:spcBef>
                <a:spcPts val="580"/>
              </a:spcBef>
              <a:buClr>
                <a:srgbClr val="CC9900"/>
              </a:buClr>
              <a:buSzPct val="68750"/>
              <a:buFont typeface="Wingdings"/>
              <a:buChar char=""/>
              <a:tabLst>
                <a:tab pos="1306195" algn="l"/>
                <a:tab pos="1306830" algn="l"/>
              </a:tabLst>
            </a:pP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TABELA: Retornam uma ou mais colunas e  múltiplas</a:t>
            </a:r>
            <a:r>
              <a:rPr sz="24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linhas.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9992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5245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Consultas</a:t>
            </a:r>
            <a:r>
              <a:rPr spc="-50" dirty="0"/>
              <a:t> </a:t>
            </a:r>
            <a:r>
              <a:rPr spc="-5" dirty="0"/>
              <a:t>Encadeadas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80679" y="1592657"/>
            <a:ext cx="8147050" cy="5015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marR="412115" indent="-448309">
              <a:spcBef>
                <a:spcPts val="10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Exemplo: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Usando uma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subconsulta</a:t>
            </a:r>
            <a:r>
              <a:rPr sz="3200" spc="-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com 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operador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</a:t>
            </a:r>
            <a:r>
              <a:rPr sz="32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igualdade</a:t>
            </a:r>
            <a:endParaRPr sz="3200">
              <a:latin typeface="Arial"/>
              <a:cs typeface="Arial"/>
            </a:endParaRPr>
          </a:p>
          <a:p>
            <a:pPr marL="901065" marR="945515" lvl="1" indent="-439420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Listar os empregados que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trabalham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no  departamento de</a:t>
            </a:r>
            <a:r>
              <a:rPr sz="2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Informática.</a:t>
            </a:r>
            <a:endParaRPr sz="2800">
              <a:latin typeface="Arial"/>
              <a:cs typeface="Arial"/>
            </a:endParaRPr>
          </a:p>
          <a:p>
            <a:pPr marL="462280" marR="2993390">
              <a:lnSpc>
                <a:spcPct val="120100"/>
              </a:lnSpc>
              <a:tabLst>
                <a:tab pos="1705610" algn="l"/>
                <a:tab pos="2039620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Cad, Nome, Salario 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	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Empregado</a:t>
            </a:r>
            <a:endParaRPr sz="2800">
              <a:latin typeface="Arial"/>
              <a:cs typeface="Arial"/>
            </a:endParaRPr>
          </a:p>
          <a:p>
            <a:pPr marL="462280">
              <a:spcBef>
                <a:spcPts val="670"/>
              </a:spcBef>
              <a:tabLst>
                <a:tab pos="3604895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WHERE</a:t>
            </a:r>
            <a:r>
              <a:rPr sz="2800" spc="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Num-Dep	=</a:t>
            </a:r>
            <a:endParaRPr sz="2800">
              <a:latin typeface="Arial"/>
              <a:cs typeface="Arial"/>
            </a:endParaRPr>
          </a:p>
          <a:p>
            <a:pPr marL="3118485" marR="1522095" indent="-99060">
              <a:lnSpc>
                <a:spcPts val="4029"/>
              </a:lnSpc>
              <a:spcBef>
                <a:spcPts val="250"/>
              </a:spcBef>
              <a:tabLst>
                <a:tab pos="4362450" algn="l"/>
                <a:tab pos="4718685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SELECT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Numero 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F</a:t>
            </a:r>
            <a:r>
              <a:rPr sz="2800" spc="-20" dirty="0">
                <a:solidFill>
                  <a:srgbClr val="990000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OM</a:t>
            </a:r>
            <a:r>
              <a:rPr sz="2800" dirty="0">
                <a:solidFill>
                  <a:srgbClr val="990000"/>
                </a:solidFill>
                <a:latin typeface="Arial"/>
                <a:cs typeface="Arial"/>
              </a:rPr>
              <a:t>	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Depa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tame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n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endParaRPr sz="2800">
              <a:latin typeface="Arial"/>
              <a:cs typeface="Arial"/>
            </a:endParaRPr>
          </a:p>
          <a:p>
            <a:pPr marL="3118485">
              <a:spcBef>
                <a:spcPts val="430"/>
              </a:spcBef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WHERE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Nome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= ‘Informática’</a:t>
            </a:r>
            <a:r>
              <a:rPr sz="2800" spc="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);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0496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5">
            <a:extLst>
              <a:ext uri="{FF2B5EF4-FFF2-40B4-BE49-F238E27FC236}">
                <a16:creationId xmlns:a16="http://schemas.microsoft.com/office/drawing/2014/main" id="{26D455BC-F738-40CF-9B31-390D90CB03BC}"/>
              </a:ext>
            </a:extLst>
          </p:cNvPr>
          <p:cNvSpPr txBox="1">
            <a:spLocks/>
          </p:cNvSpPr>
          <p:nvPr/>
        </p:nvSpPr>
        <p:spPr bwMode="auto">
          <a:xfrm>
            <a:off x="398463" y="4016442"/>
            <a:ext cx="5153025" cy="40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spcAft>
                <a:spcPts val="3200"/>
              </a:spcAft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pt-BR" sz="2400" dirty="0">
              <a:latin typeface="Century Gothic" panose="020B050202020202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BD45544-E68B-463A-AB30-48BAFC5494E2}"/>
              </a:ext>
            </a:extLst>
          </p:cNvPr>
          <p:cNvSpPr/>
          <p:nvPr/>
        </p:nvSpPr>
        <p:spPr>
          <a:xfrm rot="16200000">
            <a:off x="1883569" y="148431"/>
            <a:ext cx="98425" cy="2849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PT"/>
          </a:p>
        </p:txBody>
      </p: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92F86199-9DA7-4164-A1AB-D05833D35188}"/>
              </a:ext>
            </a:extLst>
          </p:cNvPr>
          <p:cNvCxnSpPr/>
          <p:nvPr/>
        </p:nvCxnSpPr>
        <p:spPr>
          <a:xfrm>
            <a:off x="514350" y="1690688"/>
            <a:ext cx="59070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>
            <a:extLst>
              <a:ext uri="{FF2B5EF4-FFF2-40B4-BE49-F238E27FC236}">
                <a16:creationId xmlns:a16="http://schemas.microsoft.com/office/drawing/2014/main" id="{584F4704-56E4-41E4-9C26-46D1FF6EE9F4}"/>
              </a:ext>
            </a:extLst>
          </p:cNvPr>
          <p:cNvCxnSpPr/>
          <p:nvPr/>
        </p:nvCxnSpPr>
        <p:spPr>
          <a:xfrm>
            <a:off x="6510528" y="1690688"/>
            <a:ext cx="35351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/>
          <p:cNvSpPr/>
          <p:nvPr/>
        </p:nvSpPr>
        <p:spPr>
          <a:xfrm>
            <a:off x="398463" y="2096954"/>
            <a:ext cx="113403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 smtClean="0">
                <a:solidFill>
                  <a:schemeClr val="tx2"/>
                </a:solidFill>
                <a:latin typeface="+mj-lt"/>
              </a:rPr>
              <a:t>Primeira Nota: </a:t>
            </a:r>
            <a:r>
              <a:rPr lang="pt-BR" sz="2400" b="1" dirty="0" smtClean="0">
                <a:latin typeface="+mj-lt"/>
              </a:rPr>
              <a:t>Trabalho de Manipulação de Banco de Dados para Web.</a:t>
            </a:r>
            <a:endParaRPr lang="pt-BR" altLang="pt-PT" sz="2400" b="1" dirty="0" smtClean="0">
              <a:latin typeface="+mj-lt"/>
              <a:cs typeface="Tahoma" panose="020B0604030504040204" pitchFamily="34" charset="0"/>
            </a:endParaRPr>
          </a:p>
          <a:p>
            <a:pPr algn="just"/>
            <a:r>
              <a:rPr lang="pt-BR" altLang="pt-PT" sz="2400" b="1" dirty="0" smtClean="0">
                <a:latin typeface="+mj-lt"/>
                <a:cs typeface="Tahoma" panose="020B0604030504040204" pitchFamily="34" charset="0"/>
              </a:rPr>
              <a:t>Data da Entrega: </a:t>
            </a:r>
            <a:r>
              <a:rPr lang="pt-BR" altLang="pt-PT" sz="2400" b="1" dirty="0" smtClean="0">
                <a:latin typeface="+mj-lt"/>
                <a:cs typeface="Tahoma" panose="020B0604030504040204" pitchFamily="34" charset="0"/>
              </a:rPr>
              <a:t>07</a:t>
            </a:r>
            <a:r>
              <a:rPr lang="pt-BR" altLang="pt-PT" sz="2400" b="1" dirty="0" smtClean="0">
                <a:latin typeface="+mj-lt"/>
                <a:cs typeface="Tahoma" panose="020B0604030504040204" pitchFamily="34" charset="0"/>
              </a:rPr>
              <a:t>/03/2020</a:t>
            </a:r>
            <a:endParaRPr lang="pt-BR" altLang="pt-PT" sz="2400" b="1" dirty="0" smtClean="0">
              <a:latin typeface="+mj-lt"/>
              <a:cs typeface="Tahoma" panose="020B0604030504040204" pitchFamily="34" charset="0"/>
            </a:endParaRPr>
          </a:p>
          <a:p>
            <a:pPr algn="just"/>
            <a:r>
              <a:rPr lang="pt-BR" altLang="pt-PT" sz="2400" b="1" dirty="0" smtClean="0">
                <a:latin typeface="+mj-lt"/>
                <a:cs typeface="Tahoma" panose="020B0604030504040204" pitchFamily="34" charset="0"/>
              </a:rPr>
              <a:t>Quantidade de Componentes por equipe: 4.</a:t>
            </a:r>
          </a:p>
          <a:p>
            <a:pPr algn="just"/>
            <a:r>
              <a:rPr lang="pt-BR" altLang="pt-PT" sz="2400" b="1" dirty="0" smtClean="0">
                <a:latin typeface="+mj-lt"/>
                <a:cs typeface="Tahoma" panose="020B0604030504040204" pitchFamily="34" charset="0"/>
              </a:rPr>
              <a:t>Horário </a:t>
            </a:r>
            <a:r>
              <a:rPr lang="pt-BR" altLang="pt-PT" sz="2400" b="1" smtClean="0">
                <a:latin typeface="+mj-lt"/>
                <a:cs typeface="Tahoma" panose="020B0604030504040204" pitchFamily="34" charset="0"/>
              </a:rPr>
              <a:t>de </a:t>
            </a:r>
            <a:r>
              <a:rPr lang="pt-BR" altLang="pt-PT" sz="2400" b="1" smtClean="0">
                <a:latin typeface="+mj-lt"/>
                <a:cs typeface="Tahoma" panose="020B0604030504040204" pitchFamily="34" charset="0"/>
              </a:rPr>
              <a:t>Apresentação:08:00h</a:t>
            </a:r>
            <a:endParaRPr lang="pt-BR" altLang="pt-PT" sz="2400" b="1" dirty="0" smtClean="0">
              <a:latin typeface="+mj-lt"/>
              <a:cs typeface="Tahoma" panose="020B0604030504040204" pitchFamily="34" charset="0"/>
            </a:endParaRPr>
          </a:p>
          <a:p>
            <a:pPr algn="just"/>
            <a:endParaRPr lang="pt-BR" altLang="pt-PT" sz="2400" b="1" dirty="0">
              <a:latin typeface="+mj-lt"/>
              <a:cs typeface="Tahoma" panose="020B0604030504040204" pitchFamily="34" charset="0"/>
            </a:endParaRPr>
          </a:p>
          <a:p>
            <a:pPr algn="just"/>
            <a:r>
              <a:rPr lang="pt-BR" sz="2400" dirty="0" smtClean="0">
                <a:latin typeface="+mj-lt"/>
              </a:rPr>
              <a:t>  </a:t>
            </a:r>
            <a:endParaRPr lang="pt-BR" sz="2400" dirty="0">
              <a:latin typeface="+mj-lt"/>
            </a:endParaRPr>
          </a:p>
        </p:txBody>
      </p:sp>
      <p:sp>
        <p:nvSpPr>
          <p:cNvPr id="11" name="CaixaDeTexto 2">
            <a:extLst>
              <a:ext uri="{FF2B5EF4-FFF2-40B4-BE49-F238E27FC236}">
                <a16:creationId xmlns:a16="http://schemas.microsoft.com/office/drawing/2014/main" id="{1EFA79CD-CBCD-48D3-8777-2E22FF1A7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55" y="762708"/>
            <a:ext cx="6386773" cy="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85000"/>
              </a:lnSpc>
            </a:pPr>
            <a:r>
              <a:rPr lang="pt-PT" altLang="pt-PT" sz="4400" b="1" dirty="0" smtClean="0">
                <a:latin typeface="Century Gothic" panose="020B0502020202020204" pitchFamily="34" charset="0"/>
              </a:rPr>
              <a:t>Avaliação </a:t>
            </a:r>
            <a:r>
              <a:rPr lang="pt-PT" altLang="pt-PT" sz="4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pt-PT" altLang="pt-PT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98463" y="4422707"/>
            <a:ext cx="113403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 smtClean="0">
                <a:solidFill>
                  <a:schemeClr val="tx2"/>
                </a:solidFill>
                <a:latin typeface="+mj-lt"/>
              </a:rPr>
              <a:t>Segunda Nota: </a:t>
            </a:r>
            <a:r>
              <a:rPr lang="pt-BR" sz="2400" b="1" dirty="0" smtClean="0">
                <a:latin typeface="+mj-lt"/>
                <a:cs typeface="Tahoma" panose="020B0604030504040204" pitchFamily="34" charset="0"/>
              </a:rPr>
              <a:t>Projeto de Banco de Dados para Web</a:t>
            </a:r>
            <a:endParaRPr lang="pt-BR" altLang="pt-PT" sz="2400" b="1" dirty="0">
              <a:latin typeface="+mj-lt"/>
              <a:cs typeface="Tahoma" panose="020B0604030504040204" pitchFamily="34" charset="0"/>
            </a:endParaRPr>
          </a:p>
          <a:p>
            <a:pPr algn="just"/>
            <a:r>
              <a:rPr lang="pt-BR" altLang="pt-PT" sz="2400" b="1" dirty="0" smtClean="0">
                <a:latin typeface="+mj-lt"/>
                <a:cs typeface="Tahoma" panose="020B0604030504040204" pitchFamily="34" charset="0"/>
              </a:rPr>
              <a:t>Data </a:t>
            </a:r>
            <a:r>
              <a:rPr lang="pt-BR" altLang="pt-PT" sz="2400" b="1" dirty="0">
                <a:latin typeface="+mj-lt"/>
                <a:cs typeface="Tahoma" panose="020B0604030504040204" pitchFamily="34" charset="0"/>
              </a:rPr>
              <a:t>da Entrega: </a:t>
            </a:r>
            <a:r>
              <a:rPr lang="pt-BR" altLang="pt-PT" sz="2400" b="1" dirty="0" smtClean="0">
                <a:latin typeface="+mj-lt"/>
                <a:cs typeface="Tahoma" panose="020B0604030504040204" pitchFamily="34" charset="0"/>
              </a:rPr>
              <a:t>07</a:t>
            </a:r>
            <a:r>
              <a:rPr lang="pt-BR" altLang="pt-PT" sz="2400" b="1" dirty="0" smtClean="0">
                <a:latin typeface="+mj-lt"/>
                <a:cs typeface="Tahoma" panose="020B0604030504040204" pitchFamily="34" charset="0"/>
              </a:rPr>
              <a:t>/03/2020</a:t>
            </a:r>
            <a:endParaRPr lang="pt-BR" altLang="pt-PT" sz="2400" b="1" dirty="0">
              <a:latin typeface="+mj-lt"/>
              <a:cs typeface="Tahoma" panose="020B0604030504040204" pitchFamily="34" charset="0"/>
            </a:endParaRPr>
          </a:p>
          <a:p>
            <a:pPr algn="just"/>
            <a:r>
              <a:rPr lang="pt-BR" altLang="pt-PT" sz="2400" b="1" dirty="0">
                <a:latin typeface="+mj-lt"/>
                <a:cs typeface="Tahoma" panose="020B0604030504040204" pitchFamily="34" charset="0"/>
              </a:rPr>
              <a:t>Quantidade de Componentes: </a:t>
            </a:r>
            <a:r>
              <a:rPr lang="pt-BR" altLang="pt-PT" sz="2400" b="1" dirty="0" smtClean="0">
                <a:latin typeface="+mj-lt"/>
                <a:cs typeface="Tahoma" panose="020B0604030504040204" pitchFamily="34" charset="0"/>
              </a:rPr>
              <a:t>4 </a:t>
            </a:r>
            <a:r>
              <a:rPr lang="pt-BR" altLang="pt-PT" sz="2400" b="1" dirty="0">
                <a:latin typeface="+mj-lt"/>
                <a:cs typeface="Tahoma" panose="020B0604030504040204" pitchFamily="34" charset="0"/>
              </a:rPr>
              <a:t>por equipe</a:t>
            </a:r>
            <a:r>
              <a:rPr lang="pt-BR" altLang="pt-PT" sz="2400" b="1" dirty="0" smtClean="0">
                <a:latin typeface="+mj-lt"/>
                <a:cs typeface="Tahoma" panose="020B0604030504040204" pitchFamily="34" charset="0"/>
              </a:rPr>
              <a:t>.</a:t>
            </a:r>
          </a:p>
          <a:p>
            <a:pPr algn="just"/>
            <a:r>
              <a:rPr lang="pt-BR" altLang="pt-PT" sz="2400" b="1" dirty="0" smtClean="0">
                <a:latin typeface="+mj-lt"/>
                <a:cs typeface="Tahoma" panose="020B0604030504040204" pitchFamily="34" charset="0"/>
              </a:rPr>
              <a:t>Horário: </a:t>
            </a:r>
            <a:r>
              <a:rPr lang="pt-BR" altLang="pt-PT" sz="2400" b="1" dirty="0" smtClean="0">
                <a:latin typeface="+mj-lt"/>
                <a:cs typeface="Tahoma" panose="020B0604030504040204" pitchFamily="34" charset="0"/>
              </a:rPr>
              <a:t>13:00 </a:t>
            </a:r>
            <a:endParaRPr lang="pt-BR" altLang="pt-PT" sz="2400" b="1" dirty="0" smtClean="0">
              <a:latin typeface="+mj-lt"/>
              <a:cs typeface="Tahoma" panose="020B0604030504040204" pitchFamily="34" charset="0"/>
            </a:endParaRPr>
          </a:p>
          <a:p>
            <a:pPr algn="just"/>
            <a:endParaRPr lang="pt-BR" altLang="pt-PT" sz="2400" b="1" dirty="0">
              <a:latin typeface="+mj-lt"/>
              <a:cs typeface="Tahoma" panose="020B0604030504040204" pitchFamily="34" charset="0"/>
            </a:endParaRPr>
          </a:p>
          <a:p>
            <a:pPr algn="just"/>
            <a:r>
              <a:rPr lang="pt-BR" sz="2400" dirty="0"/>
              <a:t>  </a:t>
            </a:r>
          </a:p>
          <a:p>
            <a:pPr algn="just"/>
            <a:endParaRPr lang="pt-PT" altLang="pt-PT" sz="2400" b="1" dirty="0">
              <a:latin typeface="+mj-lt"/>
              <a:ea typeface="Dotum" panose="020B0600000101010101" pitchFamily="34" charset="-127"/>
              <a:cs typeface="Verdana" panose="020B0604030504040204" pitchFamily="34" charset="0"/>
            </a:endParaRPr>
          </a:p>
          <a:p>
            <a:pPr algn="just"/>
            <a:r>
              <a:rPr lang="pt-BR" sz="2400" b="1" dirty="0" smtClean="0">
                <a:latin typeface="+mj-lt"/>
              </a:rPr>
              <a:t>  </a:t>
            </a:r>
            <a:endParaRPr lang="pt-BR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95223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5245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Consultas</a:t>
            </a:r>
            <a:r>
              <a:rPr spc="-50" dirty="0"/>
              <a:t> </a:t>
            </a:r>
            <a:r>
              <a:rPr spc="-5" dirty="0"/>
              <a:t>Encadeadas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3" y="1902072"/>
            <a:ext cx="7887970" cy="300672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460375" indent="-448309">
              <a:spcBef>
                <a:spcPts val="894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Observações</a:t>
            </a:r>
            <a:endParaRPr sz="3200">
              <a:latin typeface="Arial"/>
              <a:cs typeface="Arial"/>
            </a:endParaRPr>
          </a:p>
          <a:p>
            <a:pPr marL="901065" marR="93345" lvl="1" indent="-439420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27100" algn="l"/>
                <a:tab pos="927735" algn="l"/>
              </a:tabLst>
            </a:pPr>
            <a:r>
              <a:rPr dirty="0"/>
              <a:t>	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subconsulta anterior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é do tipo ESCALAR:  Retorna o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código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do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departamento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de  Informática.</a:t>
            </a:r>
            <a:endParaRPr sz="2800">
              <a:latin typeface="Arial"/>
              <a:cs typeface="Arial"/>
            </a:endParaRPr>
          </a:p>
          <a:p>
            <a:pPr marL="901065" lvl="1" indent="-439420">
              <a:spcBef>
                <a:spcPts val="67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  <a:tab pos="5019675" algn="l"/>
              </a:tabLst>
            </a:pPr>
            <a:r>
              <a:rPr sz="2800" spc="-5" dirty="0">
                <a:solidFill>
                  <a:srgbClr val="FF3300"/>
                </a:solidFill>
                <a:latin typeface="Arial"/>
                <a:cs typeface="Arial"/>
              </a:rPr>
              <a:t>Operadores</a:t>
            </a:r>
            <a:r>
              <a:rPr sz="2800" spc="1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3300"/>
                </a:solidFill>
                <a:latin typeface="Arial"/>
                <a:cs typeface="Arial"/>
              </a:rPr>
              <a:t>Relacionais:	</a:t>
            </a:r>
            <a:r>
              <a:rPr sz="2800" spc="-5" dirty="0">
                <a:solidFill>
                  <a:srgbClr val="000066"/>
                </a:solidFill>
                <a:latin typeface="Arial"/>
                <a:cs typeface="Arial"/>
              </a:rPr>
              <a:t>=, &lt;&gt;, &lt;, &lt;=, &gt;,</a:t>
            </a:r>
            <a:r>
              <a:rPr sz="28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66"/>
                </a:solidFill>
                <a:latin typeface="Arial"/>
                <a:cs typeface="Arial"/>
              </a:rPr>
              <a:t>&gt;=</a:t>
            </a:r>
            <a:endParaRPr sz="2800">
              <a:latin typeface="Arial"/>
              <a:cs typeface="Arial"/>
            </a:endParaRPr>
          </a:p>
          <a:p>
            <a:pPr marL="901065" lvl="1" indent="-439420">
              <a:spcBef>
                <a:spcPts val="675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A subconsulta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deve sempre estar entre</a:t>
            </a:r>
            <a:r>
              <a:rPr sz="28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().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6874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5245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Consultas</a:t>
            </a:r>
            <a:r>
              <a:rPr spc="-50" dirty="0"/>
              <a:t> </a:t>
            </a:r>
            <a:r>
              <a:rPr spc="-5" dirty="0"/>
              <a:t>Encadeadas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09052" y="1549537"/>
            <a:ext cx="8627745" cy="5055235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461009" indent="-448945" algn="just">
              <a:spcBef>
                <a:spcPts val="89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1645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Exemplo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com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função</a:t>
            </a:r>
            <a:r>
              <a:rPr sz="32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agregada</a:t>
            </a:r>
            <a:endParaRPr sz="3200">
              <a:latin typeface="Arial"/>
              <a:cs typeface="Arial"/>
            </a:endParaRPr>
          </a:p>
          <a:p>
            <a:pPr marL="901065" marR="5080" lvl="1" indent="-439420" algn="just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700" algn="l"/>
              </a:tabLst>
            </a:pP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Listar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os empregados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cujos salários são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maiores  do que o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salário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médio, mostrando o quanto são  maiores.</a:t>
            </a:r>
            <a:endParaRPr sz="2800">
              <a:latin typeface="Arial"/>
              <a:cs typeface="Arial"/>
            </a:endParaRPr>
          </a:p>
          <a:p>
            <a:pPr marL="462280">
              <a:spcBef>
                <a:spcPts val="675"/>
              </a:spcBef>
              <a:tabLst>
                <a:tab pos="2039620" algn="l"/>
              </a:tabLst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SELECT	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Cad,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Nome,</a:t>
            </a:r>
            <a:r>
              <a:rPr sz="2800" spc="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Sexo,</a:t>
            </a:r>
            <a:endParaRPr sz="2800">
              <a:latin typeface="Arial"/>
              <a:cs typeface="Arial"/>
            </a:endParaRPr>
          </a:p>
          <a:p>
            <a:pPr marL="953135">
              <a:spcBef>
                <a:spcPts val="670"/>
              </a:spcBef>
            </a:pP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Salario -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(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AVG</a:t>
            </a:r>
            <a:r>
              <a:rPr sz="28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Salario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462280" marR="1168400" indent="1967230">
              <a:lnSpc>
                <a:spcPts val="4029"/>
              </a:lnSpc>
              <a:spcBef>
                <a:spcPts val="250"/>
              </a:spcBef>
              <a:tabLst>
                <a:tab pos="1705610" algn="l"/>
                <a:tab pos="3673475" algn="l"/>
                <a:tab pos="5831205" algn="l"/>
                <a:tab pos="6504305" algn="l"/>
              </a:tabLst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FR</a:t>
            </a:r>
            <a:r>
              <a:rPr sz="2800" spc="-20" dirty="0">
                <a:solidFill>
                  <a:srgbClr val="990000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M</a:t>
            </a:r>
            <a:r>
              <a:rPr sz="2800" dirty="0">
                <a:solidFill>
                  <a:srgbClr val="990000"/>
                </a:solidFill>
                <a:latin typeface="Arial"/>
                <a:cs typeface="Arial"/>
              </a:rPr>
              <a:t>	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Empr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g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AS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DifSal 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	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Empregado</a:t>
            </a:r>
            <a:endParaRPr sz="2800">
              <a:latin typeface="Arial"/>
              <a:cs typeface="Arial"/>
            </a:endParaRPr>
          </a:p>
          <a:p>
            <a:pPr marL="462280">
              <a:spcBef>
                <a:spcPts val="430"/>
              </a:spcBef>
              <a:tabLst>
                <a:tab pos="3188970" algn="l"/>
                <a:tab pos="3592829" algn="l"/>
              </a:tabLst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WHERE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Salario	&gt;	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(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AVG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Salario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3905885">
              <a:spcBef>
                <a:spcPts val="675"/>
              </a:spcBef>
              <a:tabLst>
                <a:tab pos="5150485" algn="l"/>
              </a:tabLst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FROM	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Empregado</a:t>
            </a:r>
            <a:r>
              <a:rPr sz="2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);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62291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5245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Consultas</a:t>
            </a:r>
            <a:r>
              <a:rPr spc="-50" dirty="0"/>
              <a:t> </a:t>
            </a:r>
            <a:r>
              <a:rPr spc="-5" dirty="0"/>
              <a:t>Encadeadas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3" y="1902071"/>
            <a:ext cx="7222490" cy="305404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460375" indent="-448309">
              <a:spcBef>
                <a:spcPts val="894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Observações</a:t>
            </a:r>
            <a:endParaRPr sz="3200">
              <a:latin typeface="Arial"/>
              <a:cs typeface="Arial"/>
            </a:endParaRPr>
          </a:p>
          <a:p>
            <a:pPr marL="901065" marR="5080" lvl="1" indent="-439420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27100" algn="l"/>
                <a:tab pos="927735" algn="l"/>
              </a:tabLst>
            </a:pPr>
            <a:r>
              <a:rPr dirty="0"/>
              <a:t>	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subconsulta anterior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é do tipo  ESCALAR: Retorna o salário médio dos  empregados.</a:t>
            </a:r>
            <a:endParaRPr sz="2800">
              <a:latin typeface="Arial"/>
              <a:cs typeface="Arial"/>
            </a:endParaRPr>
          </a:p>
          <a:p>
            <a:pPr marL="1149350" marR="737235" lvl="1" indent="-687705">
              <a:lnSpc>
                <a:spcPts val="4029"/>
              </a:lnSpc>
              <a:spcBef>
                <a:spcPts val="25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  <a:tab pos="3877945" algn="l"/>
              </a:tabLst>
            </a:pPr>
            <a:r>
              <a:rPr sz="2800" spc="-5" dirty="0">
                <a:solidFill>
                  <a:srgbClr val="FF3300"/>
                </a:solidFill>
                <a:latin typeface="Arial"/>
                <a:cs typeface="Arial"/>
              </a:rPr>
              <a:t>A condição </a:t>
            </a:r>
            <a:r>
              <a:rPr sz="2800" dirty="0">
                <a:solidFill>
                  <a:srgbClr val="FF3300"/>
                </a:solidFill>
                <a:latin typeface="Arial"/>
                <a:cs typeface="Arial"/>
              </a:rPr>
              <a:t>abaixo </a:t>
            </a:r>
            <a:r>
              <a:rPr sz="2800" spc="-5" dirty="0">
                <a:solidFill>
                  <a:srgbClr val="FF3300"/>
                </a:solidFill>
                <a:latin typeface="Arial"/>
                <a:cs typeface="Arial"/>
              </a:rPr>
              <a:t>é </a:t>
            </a:r>
            <a:r>
              <a:rPr sz="2800" dirty="0">
                <a:solidFill>
                  <a:srgbClr val="FF3300"/>
                </a:solidFill>
                <a:latin typeface="Arial"/>
                <a:cs typeface="Arial"/>
              </a:rPr>
              <a:t>incorreta: </a:t>
            </a:r>
            <a:r>
              <a:rPr sz="280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WHERE</a:t>
            </a:r>
            <a:r>
              <a:rPr sz="2800" spc="1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Salario	&gt; </a:t>
            </a: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AVG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8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Salario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8192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0603" y="537337"/>
            <a:ext cx="6038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Consultas Encadeadas:</a:t>
            </a:r>
            <a:r>
              <a:rPr spc="-15" dirty="0"/>
              <a:t> </a:t>
            </a:r>
            <a:r>
              <a:rPr spc="-5" dirty="0"/>
              <a:t>IN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3" y="2002663"/>
            <a:ext cx="7080884" cy="44741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marR="5080" indent="-448309">
              <a:spcBef>
                <a:spcPts val="10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Listar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os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departamentos que</a:t>
            </a:r>
            <a:r>
              <a:rPr sz="320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tenham  qualquer projeto em</a:t>
            </a:r>
            <a:r>
              <a:rPr sz="3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RJ</a:t>
            </a:r>
            <a:endParaRPr sz="320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3500">
              <a:latin typeface="Times New Roman"/>
              <a:cs typeface="Times New Roman"/>
            </a:endParaRPr>
          </a:p>
          <a:p>
            <a:pPr marL="756285" marR="1732280" indent="-294640">
              <a:lnSpc>
                <a:spcPct val="120000"/>
              </a:lnSpc>
              <a:spcBef>
                <a:spcPts val="5"/>
              </a:spcBef>
              <a:tabLst>
                <a:tab pos="2039620" algn="l"/>
              </a:tabLst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S</a:t>
            </a:r>
            <a:r>
              <a:rPr sz="2800" spc="-20" dirty="0">
                <a:solidFill>
                  <a:srgbClr val="990000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LECT</a:t>
            </a:r>
            <a:r>
              <a:rPr sz="2800" dirty="0">
                <a:solidFill>
                  <a:srgbClr val="990000"/>
                </a:solidFill>
                <a:latin typeface="Arial"/>
                <a:cs typeface="Arial"/>
              </a:rPr>
              <a:t>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Dep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rt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me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Nome 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</a:t>
            </a:r>
            <a:r>
              <a:rPr sz="2800" spc="2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Departamento</a:t>
            </a:r>
            <a:endParaRPr sz="2800">
              <a:latin typeface="Arial"/>
              <a:cs typeface="Arial"/>
            </a:endParaRPr>
          </a:p>
          <a:p>
            <a:pPr marL="1841500" marR="716280" indent="-1085215">
              <a:spcBef>
                <a:spcPts val="675"/>
              </a:spcBef>
              <a:tabLst>
                <a:tab pos="2275840" algn="l"/>
              </a:tabLst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WHERE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Departamento.Número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IN 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(SELECT</a:t>
            </a: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Projeto.Num-Dep</a:t>
            </a:r>
            <a:endParaRPr sz="2800">
              <a:latin typeface="Arial"/>
              <a:cs typeface="Arial"/>
            </a:endParaRPr>
          </a:p>
          <a:p>
            <a:pPr marL="2853690"/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Projeto</a:t>
            </a:r>
            <a:endParaRPr sz="2800">
              <a:latin typeface="Arial"/>
              <a:cs typeface="Arial"/>
            </a:endParaRPr>
          </a:p>
          <a:p>
            <a:pPr marL="1024890">
              <a:spcBef>
                <a:spcPts val="670"/>
              </a:spcBef>
            </a:pP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Projeto.Local = ‘RJ’)</a:t>
            </a:r>
            <a:r>
              <a:rPr sz="2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117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72809" y="535939"/>
            <a:ext cx="6038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Consultas Encadeadas:</a:t>
            </a:r>
            <a:r>
              <a:rPr spc="-15" dirty="0"/>
              <a:t> </a:t>
            </a:r>
            <a:r>
              <a:rPr spc="-5" dirty="0"/>
              <a:t>IN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25155" y="1686561"/>
            <a:ext cx="8321675" cy="5015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marR="5080" indent="-448309">
              <a:spcBef>
                <a:spcPts val="10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Listar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os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dependentes dos funcionários</a:t>
            </a:r>
            <a:r>
              <a:rPr sz="32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que  trabalham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no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departamento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</a:t>
            </a:r>
            <a:r>
              <a:rPr sz="32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Informática</a:t>
            </a:r>
            <a:endParaRPr sz="3200">
              <a:latin typeface="Arial"/>
              <a:cs typeface="Arial"/>
            </a:endParaRPr>
          </a:p>
          <a:p>
            <a:pPr marL="461645" marR="2157095">
              <a:lnSpc>
                <a:spcPct val="120000"/>
              </a:lnSpc>
              <a:spcBef>
                <a:spcPts val="15"/>
              </a:spcBef>
              <a:tabLst>
                <a:tab pos="2039620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Nome,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Data-nasc,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Grau-P 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</a:t>
            </a:r>
            <a:r>
              <a:rPr sz="2800" spc="1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Dependente</a:t>
            </a:r>
            <a:endParaRPr sz="2800">
              <a:latin typeface="Arial"/>
              <a:cs typeface="Arial"/>
            </a:endParaRPr>
          </a:p>
          <a:p>
            <a:pPr marL="461645">
              <a:spcBef>
                <a:spcPts val="675"/>
              </a:spcBef>
              <a:tabLst>
                <a:tab pos="1979930" algn="l"/>
                <a:tab pos="3284854" algn="l"/>
              </a:tabLst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WHERE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Cad</a:t>
            </a:r>
            <a:r>
              <a:rPr sz="2800" spc="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IN	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(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SELECT</a:t>
            </a:r>
            <a:r>
              <a:rPr sz="2800" spc="2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Cad</a:t>
            </a:r>
            <a:endParaRPr sz="2800">
              <a:latin typeface="Arial"/>
              <a:cs typeface="Arial"/>
            </a:endParaRPr>
          </a:p>
          <a:p>
            <a:pPr marL="2303145"/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</a:t>
            </a:r>
            <a:r>
              <a:rPr sz="2800" spc="2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Empregado</a:t>
            </a:r>
            <a:endParaRPr sz="2800">
              <a:latin typeface="Arial"/>
              <a:cs typeface="Arial"/>
            </a:endParaRPr>
          </a:p>
          <a:p>
            <a:pPr marL="2134235" marR="2582545" indent="168910">
              <a:lnSpc>
                <a:spcPct val="120000"/>
              </a:lnSpc>
              <a:tabLst>
                <a:tab pos="3378200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WHERE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Num-Dep =  (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Numero 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Departamento</a:t>
            </a:r>
            <a:endParaRPr sz="2800">
              <a:latin typeface="Arial"/>
              <a:cs typeface="Arial"/>
            </a:endParaRPr>
          </a:p>
          <a:p>
            <a:pPr marL="2233295">
              <a:spcBef>
                <a:spcPts val="675"/>
              </a:spcBef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WHERE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Nome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= ‘Informática’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r>
              <a:rPr sz="2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);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6390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0212" y="1377950"/>
            <a:ext cx="72390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218389"/>
            <a:ext cx="53867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pc="-5" dirty="0"/>
              <a:t>Consultas</a:t>
            </a:r>
            <a:r>
              <a:rPr spc="-50" dirty="0"/>
              <a:t> </a:t>
            </a:r>
            <a:r>
              <a:rPr spc="-5" dirty="0"/>
              <a:t>Encadeadas:  ANY/SOME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01152" y="1565528"/>
            <a:ext cx="8686165" cy="5040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marR="5080" indent="-448309">
              <a:spcBef>
                <a:spcPts val="10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São usadas com subconsultas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que</a:t>
            </a:r>
            <a:r>
              <a:rPr sz="3200" spc="-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produzem  uma única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coluna de</a:t>
            </a:r>
            <a:r>
              <a:rPr sz="32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números.</a:t>
            </a:r>
            <a:endParaRPr sz="3200">
              <a:latin typeface="Arial"/>
              <a:cs typeface="Arial"/>
            </a:endParaRPr>
          </a:p>
          <a:p>
            <a:pPr marL="460375" marR="325755" indent="-448309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Listar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os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empregados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cujos salários são 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maiores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do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que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o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salário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pelo menos</a:t>
            </a:r>
            <a:r>
              <a:rPr sz="32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um  funcionário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do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departamento</a:t>
            </a:r>
            <a:r>
              <a:rPr sz="32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20</a:t>
            </a:r>
            <a:endParaRPr sz="3200">
              <a:latin typeface="Arial"/>
              <a:cs typeface="Arial"/>
            </a:endParaRPr>
          </a:p>
          <a:p>
            <a:pPr marL="462280" marR="2524760">
              <a:lnSpc>
                <a:spcPct val="120100"/>
              </a:lnSpc>
              <a:spcBef>
                <a:spcPts val="15"/>
              </a:spcBef>
              <a:tabLst>
                <a:tab pos="2039620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	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Cad,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Nome, Sexo, Salario 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</a:t>
            </a:r>
            <a:r>
              <a:rPr sz="2800" spc="1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Empregado</a:t>
            </a:r>
            <a:endParaRPr sz="2800">
              <a:latin typeface="Arial"/>
              <a:cs typeface="Arial"/>
            </a:endParaRPr>
          </a:p>
          <a:p>
            <a:pPr marL="462280">
              <a:spcBef>
                <a:spcPts val="670"/>
              </a:spcBef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WHERE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Salario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&gt; </a:t>
            </a: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SOME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SELECT</a:t>
            </a:r>
            <a:r>
              <a:rPr sz="2800" spc="8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Salario</a:t>
            </a:r>
            <a:endParaRPr sz="2800">
              <a:latin typeface="Arial"/>
              <a:cs typeface="Arial"/>
            </a:endParaRPr>
          </a:p>
          <a:p>
            <a:pPr marR="1236980" algn="r"/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</a:t>
            </a:r>
            <a:r>
              <a:rPr sz="2800" spc="-3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Empregado</a:t>
            </a:r>
            <a:endParaRPr sz="2800">
              <a:latin typeface="Arial"/>
              <a:cs typeface="Arial"/>
            </a:endParaRPr>
          </a:p>
          <a:p>
            <a:pPr marR="1226820" algn="r">
              <a:spcBef>
                <a:spcPts val="675"/>
              </a:spcBef>
              <a:tabLst>
                <a:tab pos="3450590" algn="l"/>
              </a:tabLst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WHERE</a:t>
            </a:r>
            <a:r>
              <a:rPr sz="2800" spc="1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Num-Dep</a:t>
            </a:r>
            <a:r>
              <a:rPr sz="2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=	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20)</a:t>
            </a:r>
            <a:r>
              <a:rPr sz="28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30752" y="6500571"/>
            <a:ext cx="2235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52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6294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472186"/>
            <a:ext cx="64331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Consultas Encadeadas:</a:t>
            </a:r>
            <a:r>
              <a:rPr spc="-15" dirty="0"/>
              <a:t> </a:t>
            </a:r>
            <a:r>
              <a:rPr spc="-5" dirty="0"/>
              <a:t>ALL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01152" y="1757884"/>
            <a:ext cx="8795385" cy="4528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marR="384175" indent="-448309">
              <a:spcBef>
                <a:spcPts val="10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É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utilizado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com subconsultas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que</a:t>
            </a:r>
            <a:r>
              <a:rPr sz="32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produzem  uma única coluna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</a:t>
            </a:r>
            <a:r>
              <a:rPr sz="32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números.</a:t>
            </a:r>
            <a:endParaRPr sz="3200">
              <a:latin typeface="Arial"/>
              <a:cs typeface="Arial"/>
            </a:endParaRPr>
          </a:p>
          <a:p>
            <a:pPr marL="460375" marR="5080" indent="-448309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Listar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os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empregados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cujos salários são 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maiores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do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que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salário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de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cada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funcionário</a:t>
            </a:r>
            <a:r>
              <a:rPr sz="3200" spc="-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do 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departamento</a:t>
            </a:r>
            <a:r>
              <a:rPr sz="32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15</a:t>
            </a:r>
            <a:endParaRPr sz="3200">
              <a:latin typeface="Arial"/>
              <a:cs typeface="Arial"/>
            </a:endParaRPr>
          </a:p>
          <a:p>
            <a:pPr marL="462280" marR="2633980">
              <a:lnSpc>
                <a:spcPct val="120100"/>
              </a:lnSpc>
              <a:spcBef>
                <a:spcPts val="15"/>
              </a:spcBef>
              <a:tabLst>
                <a:tab pos="2039620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	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Cad,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Nome, Sexo, Salario 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</a:t>
            </a:r>
            <a:r>
              <a:rPr sz="2800" spc="1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Empregado</a:t>
            </a:r>
            <a:endParaRPr sz="2800">
              <a:latin typeface="Arial"/>
              <a:cs typeface="Arial"/>
            </a:endParaRPr>
          </a:p>
          <a:p>
            <a:pPr marL="462280">
              <a:spcBef>
                <a:spcPts val="670"/>
              </a:spcBef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WHERE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Salario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&gt; ALL (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</a:t>
            </a:r>
            <a:r>
              <a:rPr sz="2800" spc="8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Salario</a:t>
            </a:r>
            <a:endParaRPr sz="2800">
              <a:latin typeface="Arial"/>
              <a:cs typeface="Arial"/>
            </a:endParaRPr>
          </a:p>
          <a:p>
            <a:pPr marL="4161154"/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FROM</a:t>
            </a:r>
            <a:r>
              <a:rPr sz="2800" spc="1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Empregado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35716" y="6346342"/>
            <a:ext cx="4189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3462654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WHERE</a:t>
            </a:r>
            <a:r>
              <a:rPr sz="2800" spc="1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Num-Dep</a:t>
            </a:r>
            <a:r>
              <a:rPr sz="2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=	15)</a:t>
            </a:r>
            <a:r>
              <a:rPr sz="28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30752" y="6500571"/>
            <a:ext cx="2235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53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69064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 flipH="1">
            <a:off x="2777707" y="244629"/>
            <a:ext cx="4669841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Consultas</a:t>
            </a:r>
            <a:r>
              <a:rPr spc="-50" dirty="0"/>
              <a:t> </a:t>
            </a:r>
            <a:r>
              <a:rPr spc="-5" dirty="0"/>
              <a:t>Encadeadas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01152" y="1369884"/>
            <a:ext cx="8750935" cy="509397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910590" indent="-898525" algn="just">
              <a:spcBef>
                <a:spcPts val="894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911225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Regras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genéricas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</a:t>
            </a:r>
            <a:r>
              <a:rPr sz="32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subconsultas</a:t>
            </a:r>
            <a:endParaRPr sz="3200" dirty="0">
              <a:latin typeface="Arial"/>
              <a:cs typeface="Arial"/>
            </a:endParaRPr>
          </a:p>
          <a:p>
            <a:pPr marL="901065" marR="406400" lvl="1" indent="-439420" algn="just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A cláusula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ORDER BY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não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pode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ser usada em  uma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 subconsulta.</a:t>
            </a:r>
            <a:endParaRPr sz="2800" dirty="0">
              <a:latin typeface="Arial"/>
              <a:cs typeface="Arial"/>
            </a:endParaRPr>
          </a:p>
          <a:p>
            <a:pPr marL="901065" marR="85725" lvl="1" indent="-439420" algn="just">
              <a:spcBef>
                <a:spcPts val="675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99490" algn="l"/>
              </a:tabLst>
            </a:pPr>
            <a:r>
              <a:rPr dirty="0"/>
              <a:t>	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lista de atributos especificados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no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de  uma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subconsulta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deve conter um único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elemento 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(exceto para</a:t>
            </a:r>
            <a:r>
              <a:rPr sz="2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EXISTS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).</a:t>
            </a:r>
            <a:endParaRPr sz="2800" dirty="0">
              <a:latin typeface="Arial"/>
              <a:cs typeface="Arial"/>
            </a:endParaRPr>
          </a:p>
          <a:p>
            <a:pPr marL="901065" marR="5080" lvl="1" indent="-439420">
              <a:spcBef>
                <a:spcPts val="675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Nomes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de atributos especificados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na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subconsulta 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estão associados às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tabelas listadas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na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cláusula </a:t>
            </a:r>
            <a:r>
              <a:rPr sz="280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da</a:t>
            </a:r>
            <a:r>
              <a:rPr sz="2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mesma.</a:t>
            </a:r>
            <a:endParaRPr sz="2800" dirty="0">
              <a:latin typeface="Arial"/>
              <a:cs typeface="Arial"/>
            </a:endParaRPr>
          </a:p>
          <a:p>
            <a:pPr marL="1388745" lvl="2" indent="-485140">
              <a:spcBef>
                <a:spcPts val="595"/>
              </a:spcBef>
              <a:buClr>
                <a:srgbClr val="CC9900"/>
              </a:buClr>
              <a:buSzPct val="68750"/>
              <a:buFont typeface="Wingdings"/>
              <a:buChar char=""/>
              <a:tabLst>
                <a:tab pos="1388745" algn="l"/>
                <a:tab pos="1389380" algn="l"/>
              </a:tabLst>
            </a:pP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É </a:t>
            </a: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possível </a:t>
            </a: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referir-se a uma </a:t>
            </a: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tabela </a:t>
            </a: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da </a:t>
            </a: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cláusula</a:t>
            </a:r>
            <a:r>
              <a:rPr sz="24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endParaRPr sz="2400" dirty="0">
              <a:latin typeface="Arial"/>
              <a:cs typeface="Arial"/>
            </a:endParaRPr>
          </a:p>
          <a:p>
            <a:pPr marL="1306195"/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da consulta mais externa utilizando qualificadores</a:t>
            </a:r>
            <a:r>
              <a:rPr sz="2400" spc="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de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95282" y="6438391"/>
            <a:ext cx="1279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atributos.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31687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85103" y="404559"/>
            <a:ext cx="5245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Consultas</a:t>
            </a:r>
            <a:r>
              <a:rPr spc="-50" dirty="0"/>
              <a:t> </a:t>
            </a:r>
            <a:r>
              <a:rPr spc="-5" dirty="0"/>
              <a:t>Encadeadas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01151" y="1521332"/>
            <a:ext cx="8503920" cy="5101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0590" indent="-898525">
              <a:spcBef>
                <a:spcPts val="10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909955" algn="l"/>
                <a:tab pos="911225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Regras genéricas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 subconsultas</a:t>
            </a:r>
            <a:r>
              <a:rPr sz="3200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(Cont.)</a:t>
            </a:r>
            <a:endParaRPr sz="3200">
              <a:latin typeface="Arial"/>
              <a:cs typeface="Arial"/>
            </a:endParaRPr>
          </a:p>
          <a:p>
            <a:pPr marL="901065" marR="683260" lvl="1" indent="-439420">
              <a:spcBef>
                <a:spcPts val="2415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Quando a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subconsulta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é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um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dos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operandos 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envolvidos em uma comparação, ela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deve  aparecer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no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lado direito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da</a:t>
            </a:r>
            <a:r>
              <a:rPr sz="2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comparação.</a:t>
            </a:r>
            <a:endParaRPr sz="2800">
              <a:latin typeface="Arial"/>
              <a:cs typeface="Arial"/>
            </a:endParaRPr>
          </a:p>
          <a:p>
            <a:pPr marL="1306830" lvl="2" indent="-402590">
              <a:spcBef>
                <a:spcPts val="595"/>
              </a:spcBef>
              <a:buClr>
                <a:srgbClr val="CC9900"/>
              </a:buClr>
              <a:buSzPct val="68750"/>
              <a:buFont typeface="Wingdings"/>
              <a:buChar char=""/>
              <a:tabLst>
                <a:tab pos="1306195" algn="l"/>
                <a:tab pos="1306830" algn="l"/>
              </a:tabLst>
            </a:pP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Por exemplo, seria incorreto</a:t>
            </a:r>
            <a:r>
              <a:rPr sz="24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especificar:</a:t>
            </a:r>
            <a:endParaRPr sz="2400">
              <a:latin typeface="Arial"/>
              <a:cs typeface="Arial"/>
            </a:endParaRPr>
          </a:p>
          <a:p>
            <a:pPr marL="855344" marR="1947545">
              <a:lnSpc>
                <a:spcPts val="4029"/>
              </a:lnSpc>
              <a:spcBef>
                <a:spcPts val="234"/>
              </a:spcBef>
              <a:tabLst>
                <a:tab pos="2098675" algn="l"/>
                <a:tab pos="2433955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	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Cad,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Nome, Sexo, Salario 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FROM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Empregado</a:t>
            </a:r>
            <a:endParaRPr sz="2800">
              <a:latin typeface="Arial"/>
              <a:cs typeface="Arial"/>
            </a:endParaRPr>
          </a:p>
          <a:p>
            <a:pPr marL="855344">
              <a:spcBef>
                <a:spcPts val="430"/>
              </a:spcBef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WHERE</a:t>
            </a:r>
            <a:endParaRPr sz="2800">
              <a:latin typeface="Arial"/>
              <a:cs typeface="Arial"/>
            </a:endParaRPr>
          </a:p>
          <a:p>
            <a:pPr marL="1445260">
              <a:spcBef>
                <a:spcPts val="670"/>
              </a:spcBef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(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AVG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8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Salario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92710" algn="ctr">
              <a:spcBef>
                <a:spcPts val="675"/>
              </a:spcBef>
              <a:tabLst>
                <a:tab pos="1336040" algn="l"/>
                <a:tab pos="3594100" algn="l"/>
                <a:tab pos="3999229" algn="l"/>
              </a:tabLst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FROM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Empregado</a:t>
            </a:r>
            <a:r>
              <a:rPr sz="2800" spc="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)	&lt;	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Salario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106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0212" y="1377950"/>
            <a:ext cx="72390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5245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Consultas</a:t>
            </a:r>
            <a:r>
              <a:rPr spc="-50" dirty="0"/>
              <a:t> </a:t>
            </a:r>
            <a:r>
              <a:rPr spc="-5" dirty="0"/>
              <a:t>Encadeadas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52002" y="1514284"/>
            <a:ext cx="8056880" cy="3275329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460375" indent="-448309">
              <a:spcBef>
                <a:spcPts val="894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Exemplo: Utilizando</a:t>
            </a:r>
            <a:r>
              <a:rPr sz="320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EXISTS</a:t>
            </a:r>
            <a:endParaRPr sz="3200">
              <a:latin typeface="Arial"/>
              <a:cs typeface="Arial"/>
            </a:endParaRPr>
          </a:p>
          <a:p>
            <a:pPr marL="901065" marR="5080" lvl="1" indent="-439420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Liste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todos os empregados que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trabalham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no  departamento de</a:t>
            </a:r>
            <a:r>
              <a:rPr sz="2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Informática.</a:t>
            </a:r>
            <a:endParaRPr sz="2800">
              <a:latin typeface="Arial"/>
              <a:cs typeface="Arial"/>
            </a:endParaRPr>
          </a:p>
          <a:p>
            <a:pPr marL="855344" marR="1895475" indent="-393700">
              <a:lnSpc>
                <a:spcPct val="120000"/>
              </a:lnSpc>
              <a:spcBef>
                <a:spcPts val="1445"/>
              </a:spcBef>
              <a:tabLst>
                <a:tab pos="2039620" algn="l"/>
                <a:tab pos="2099310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	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Cad,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Nome, Sexo, Salario 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	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Empregado</a:t>
            </a:r>
            <a:r>
              <a:rPr sz="2800" spc="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  <a:p>
            <a:pPr marL="855344">
              <a:spcBef>
                <a:spcPts val="670"/>
              </a:spcBef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WHERE </a:t>
            </a: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EXISTS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5858" y="4763771"/>
            <a:ext cx="6677025" cy="207454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spcBef>
                <a:spcPts val="770"/>
              </a:spcBef>
              <a:tabLst>
                <a:tab pos="1908175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	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*</a:t>
            </a:r>
            <a:endParaRPr sz="2800">
              <a:latin typeface="Arial"/>
              <a:cs typeface="Arial"/>
            </a:endParaRPr>
          </a:p>
          <a:p>
            <a:pPr marL="307975">
              <a:spcBef>
                <a:spcPts val="675"/>
              </a:spcBef>
              <a:tabLst>
                <a:tab pos="1553210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Departamento</a:t>
            </a:r>
            <a:r>
              <a:rPr sz="2800" spc="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endParaRPr sz="2800">
              <a:latin typeface="Arial"/>
              <a:cs typeface="Arial"/>
            </a:endParaRPr>
          </a:p>
          <a:p>
            <a:pPr marL="1784985" marR="5080" indent="-1576070">
              <a:lnSpc>
                <a:spcPct val="120000"/>
              </a:lnSpc>
              <a:tabLst>
                <a:tab pos="1728470" algn="l"/>
                <a:tab pos="3594100" algn="l"/>
                <a:tab pos="3786504" algn="l"/>
                <a:tab pos="4191635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WHERE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E.Num-Dep		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=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D.Numero</a:t>
            </a:r>
            <a:r>
              <a:rPr sz="28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AND 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D.Nome</a:t>
            </a:r>
            <a:r>
              <a:rPr sz="2800" spc="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=	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‘Informática’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r>
              <a:rPr sz="28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46804" y="6603899"/>
            <a:ext cx="34163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10" dirty="0">
                <a:solidFill>
                  <a:srgbClr val="292929"/>
                </a:solidFill>
                <a:latin typeface="Arial"/>
                <a:cs typeface="Arial"/>
              </a:rPr>
              <a:t>57/72</a:t>
            </a:r>
            <a:endParaRPr sz="1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043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1040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" dirty="0"/>
              <a:t>SQL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304208" y="6615881"/>
            <a:ext cx="2838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z="1000" spc="-5" dirty="0">
                <a:solidFill>
                  <a:srgbClr val="292929"/>
                </a:solidFill>
                <a:latin typeface="Arial"/>
                <a:cs typeface="Arial"/>
              </a:rPr>
              <a:pPr marL="25400"/>
              <a:t>6</a:t>
            </a:fld>
            <a:r>
              <a:rPr sz="1000" spc="-10" dirty="0">
                <a:solidFill>
                  <a:srgbClr val="292929"/>
                </a:solidFill>
                <a:latin typeface="Arial"/>
                <a:cs typeface="Arial"/>
              </a:rPr>
              <a:t>/72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0604" y="1905736"/>
            <a:ext cx="7219315" cy="431800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spcBef>
                <a:spcPts val="865"/>
              </a:spcBef>
            </a:pP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Origem:</a:t>
            </a:r>
            <a:endParaRPr sz="3200">
              <a:latin typeface="Arial"/>
              <a:cs typeface="Arial"/>
            </a:endParaRPr>
          </a:p>
          <a:p>
            <a:pPr marL="460375" marR="386715" indent="-448309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Primeira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versão: SEQUEL,</a:t>
            </a:r>
            <a:r>
              <a:rPr sz="3200" spc="-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definida  por Chamberlain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em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1974 na</a:t>
            </a:r>
            <a:r>
              <a:rPr sz="3200" spc="-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IBM</a:t>
            </a:r>
            <a:endParaRPr sz="3200">
              <a:latin typeface="Arial"/>
              <a:cs typeface="Arial"/>
            </a:endParaRPr>
          </a:p>
          <a:p>
            <a:pPr marL="460375" marR="5080" indent="-448309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Em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1975 foi implementado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o</a:t>
            </a:r>
            <a:r>
              <a:rPr sz="32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primeiro  protótipo</a:t>
            </a:r>
            <a:endParaRPr sz="3200">
              <a:latin typeface="Arial"/>
              <a:cs typeface="Arial"/>
            </a:endParaRPr>
          </a:p>
          <a:p>
            <a:pPr marL="460375" marR="233679" indent="-448309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Revisada 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ampliada entre 1976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 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1977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 teve seu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nome alterado</a:t>
            </a:r>
            <a:r>
              <a:rPr sz="32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para 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SQL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por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razões</a:t>
            </a:r>
            <a:r>
              <a:rPr sz="320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jurídicas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2449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0212" y="1377950"/>
            <a:ext cx="72390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538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Operações de</a:t>
            </a:r>
            <a:r>
              <a:rPr spc="-25" dirty="0"/>
              <a:t> </a:t>
            </a:r>
            <a:r>
              <a:rPr spc="-5" dirty="0"/>
              <a:t>Conjunto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3" y="1449152"/>
            <a:ext cx="7740650" cy="497014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460375" indent="-448309">
              <a:spcBef>
                <a:spcPts val="894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UNION</a:t>
            </a:r>
            <a:endParaRPr sz="3200">
              <a:latin typeface="Arial"/>
              <a:cs typeface="Arial"/>
            </a:endParaRPr>
          </a:p>
          <a:p>
            <a:pPr marL="901065" marR="5080" lvl="1" indent="-439420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Linhas duplicadas são removidas da tabela 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resultante.</a:t>
            </a:r>
            <a:endParaRPr sz="2800">
              <a:latin typeface="Arial"/>
              <a:cs typeface="Arial"/>
            </a:endParaRPr>
          </a:p>
          <a:p>
            <a:pPr marL="901065" marR="25400" lvl="1" indent="-439420">
              <a:spcBef>
                <a:spcPts val="675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98855" algn="l"/>
                <a:tab pos="999490" algn="l"/>
              </a:tabLst>
            </a:pPr>
            <a:r>
              <a:rPr dirty="0"/>
              <a:t>	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Exemplo: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Construa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uma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lista de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todos os  locais onde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existe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um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departamento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ou um 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projeto.</a:t>
            </a:r>
            <a:endParaRPr sz="2800">
              <a:latin typeface="Arial"/>
              <a:cs typeface="Arial"/>
            </a:endParaRPr>
          </a:p>
          <a:p>
            <a:pPr marL="659130" marR="1955800" indent="-196850">
              <a:lnSpc>
                <a:spcPct val="120100"/>
              </a:lnSpc>
              <a:tabLst>
                <a:tab pos="2257425" algn="l"/>
                <a:tab pos="3405504" algn="l"/>
                <a:tab pos="465074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(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S</a:t>
            </a:r>
            <a:r>
              <a:rPr sz="2800" spc="-20" dirty="0">
                <a:solidFill>
                  <a:srgbClr val="990000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LECT</a:t>
            </a:r>
            <a:r>
              <a:rPr sz="2800" dirty="0">
                <a:solidFill>
                  <a:srgbClr val="990000"/>
                </a:solidFill>
                <a:latin typeface="Arial"/>
                <a:cs typeface="Arial"/>
              </a:rPr>
              <a:t>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FR</a:t>
            </a:r>
            <a:r>
              <a:rPr sz="2800" spc="-20" dirty="0">
                <a:solidFill>
                  <a:srgbClr val="990000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M</a:t>
            </a:r>
            <a:r>
              <a:rPr sz="2800" dirty="0">
                <a:solidFill>
                  <a:srgbClr val="990000"/>
                </a:solidFill>
                <a:latin typeface="Arial"/>
                <a:cs typeface="Arial"/>
              </a:rPr>
              <a:t>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Pro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j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eto 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WHERE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Local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NOT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NULL</a:t>
            </a:r>
            <a:r>
              <a:rPr sz="2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462280">
              <a:spcBef>
                <a:spcPts val="670"/>
              </a:spcBef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UNION</a:t>
            </a:r>
            <a:endParaRPr sz="2800">
              <a:latin typeface="Arial"/>
              <a:cs typeface="Arial"/>
            </a:endParaRPr>
          </a:p>
          <a:p>
            <a:pPr marL="855344">
              <a:spcBef>
                <a:spcPts val="670"/>
              </a:spcBef>
              <a:tabLst>
                <a:tab pos="3601720" algn="l"/>
                <a:tab pos="484759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8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</a:t>
            </a:r>
            <a:r>
              <a:rPr sz="2800" spc="3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Local	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Locais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r>
              <a:rPr sz="2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33375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0212" y="1377950"/>
            <a:ext cx="72390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538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Operações de</a:t>
            </a:r>
            <a:r>
              <a:rPr spc="-25" dirty="0"/>
              <a:t> </a:t>
            </a:r>
            <a:r>
              <a:rPr spc="-5" dirty="0"/>
              <a:t>Conjunto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4" y="1902203"/>
            <a:ext cx="7400925" cy="4408129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460375" indent="-448309">
              <a:spcBef>
                <a:spcPts val="509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INTERSECT</a:t>
            </a:r>
            <a:endParaRPr sz="3200">
              <a:latin typeface="Arial"/>
              <a:cs typeface="Arial"/>
            </a:endParaRPr>
          </a:p>
          <a:p>
            <a:pPr marL="901065" marR="5080" lvl="1" indent="-439420">
              <a:lnSpc>
                <a:spcPct val="90000"/>
              </a:lnSpc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Exemplo: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Construa uma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lista de todos os  locais onde existe ambos um 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departamento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 um</a:t>
            </a:r>
            <a:r>
              <a:rPr sz="28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projeto.</a:t>
            </a:r>
            <a:endParaRPr sz="2800">
              <a:latin typeface="Arial"/>
              <a:cs typeface="Arial"/>
            </a:endParaRPr>
          </a:p>
          <a:p>
            <a:pPr marL="756285" marR="4045585" indent="-294640">
              <a:lnSpc>
                <a:spcPct val="110100"/>
              </a:lnSpc>
              <a:spcBef>
                <a:spcPts val="1580"/>
              </a:spcBef>
              <a:tabLst>
                <a:tab pos="777875" algn="l"/>
                <a:tab pos="1999614" algn="l"/>
                <a:tab pos="235712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(		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Local 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FROM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Projeto</a:t>
            </a:r>
            <a:r>
              <a:rPr sz="28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462280">
              <a:spcBef>
                <a:spcPts val="335"/>
              </a:spcBef>
            </a:pP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INTERSECT</a:t>
            </a:r>
            <a:endParaRPr sz="2800">
              <a:latin typeface="Arial"/>
              <a:cs typeface="Arial"/>
            </a:endParaRPr>
          </a:p>
          <a:p>
            <a:pPr marL="1149350" marR="3553460" indent="-294640">
              <a:lnSpc>
                <a:spcPts val="3700"/>
              </a:lnSpc>
              <a:spcBef>
                <a:spcPts val="175"/>
              </a:spcBef>
              <a:tabLst>
                <a:tab pos="239522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(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Local 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FROM	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Locais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r>
              <a:rPr sz="28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77534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53886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Operações de</a:t>
            </a:r>
            <a:r>
              <a:rPr spc="-25" dirty="0"/>
              <a:t> </a:t>
            </a:r>
            <a:r>
              <a:rPr spc="-5" dirty="0"/>
              <a:t>Conjunto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34983" y="1786828"/>
            <a:ext cx="7402830" cy="476250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460375" indent="-448309">
              <a:spcBef>
                <a:spcPts val="894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EXCEPT /</a:t>
            </a:r>
            <a:r>
              <a:rPr sz="3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MINUS</a:t>
            </a:r>
            <a:endParaRPr sz="3200">
              <a:latin typeface="Arial"/>
              <a:cs typeface="Arial"/>
            </a:endParaRPr>
          </a:p>
          <a:p>
            <a:pPr marL="901065" marR="5080" lvl="1" indent="-439420" algn="just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70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Exemplo: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Construa uma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lista de todos os  locais onde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existe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um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departamento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mas  nenhum</a:t>
            </a: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projeto.</a:t>
            </a:r>
            <a:endParaRPr sz="2800">
              <a:latin typeface="Arial"/>
              <a:cs typeface="Arial"/>
            </a:endParaRPr>
          </a:p>
          <a:p>
            <a:pPr marL="756285" marR="4145915" indent="-294640">
              <a:lnSpc>
                <a:spcPct val="120000"/>
              </a:lnSpc>
              <a:spcBef>
                <a:spcPts val="1730"/>
              </a:spcBef>
              <a:tabLst>
                <a:tab pos="1999614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(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Local 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Locais</a:t>
            </a:r>
            <a:r>
              <a:rPr sz="2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462280">
              <a:spcBef>
                <a:spcPts val="675"/>
              </a:spcBef>
            </a:pP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EXCEPT</a:t>
            </a:r>
            <a:endParaRPr sz="2800">
              <a:latin typeface="Arial"/>
              <a:cs typeface="Arial"/>
            </a:endParaRPr>
          </a:p>
          <a:p>
            <a:pPr marL="1052195" marR="3654425" indent="-196850">
              <a:lnSpc>
                <a:spcPct val="120000"/>
              </a:lnSpc>
              <a:tabLst>
                <a:tab pos="2296160" algn="l"/>
                <a:tab pos="2652395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SELECT	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Local 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Projeto</a:t>
            </a:r>
            <a:r>
              <a:rPr sz="28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);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1429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4342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Inserção de</a:t>
            </a:r>
            <a:r>
              <a:rPr spc="-50" dirty="0"/>
              <a:t> </a:t>
            </a:r>
            <a:r>
              <a:rPr spc="-5" dirty="0"/>
              <a:t>Tuplas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01151" y="2002664"/>
            <a:ext cx="8733790" cy="450187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indent="-448309">
              <a:spcBef>
                <a:spcPts val="10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Adicionando tupla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à</a:t>
            </a:r>
            <a:r>
              <a:rPr sz="32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tabela</a:t>
            </a:r>
            <a:endParaRPr sz="320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4650">
              <a:latin typeface="Times New Roman"/>
              <a:cs typeface="Times New Roman"/>
            </a:endParaRPr>
          </a:p>
          <a:p>
            <a:pPr marL="460375" marR="518159" indent="-448309">
              <a:tabLst>
                <a:tab pos="1727200" algn="l"/>
              </a:tabLst>
            </a:pP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INSERT	INTO </a:t>
            </a:r>
            <a:r>
              <a:rPr sz="3200" spc="-5" dirty="0">
                <a:solidFill>
                  <a:srgbClr val="006600"/>
                </a:solidFill>
                <a:latin typeface="Arial"/>
                <a:cs typeface="Arial"/>
              </a:rPr>
              <a:t>&lt;tabela&gt; </a:t>
            </a:r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(&lt;lista </a:t>
            </a:r>
            <a:r>
              <a:rPr sz="3200" spc="-10" dirty="0">
                <a:solidFill>
                  <a:srgbClr val="006600"/>
                </a:solidFill>
                <a:latin typeface="Arial"/>
                <a:cs typeface="Arial"/>
              </a:rPr>
              <a:t>de</a:t>
            </a:r>
            <a:r>
              <a:rPr sz="3200" spc="-85" dirty="0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atributos&gt;) 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VALUES</a:t>
            </a:r>
            <a:r>
              <a:rPr sz="3200" spc="-2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(&lt;valores&gt;);</a:t>
            </a:r>
            <a:endParaRPr sz="320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4650">
              <a:latin typeface="Times New Roman"/>
              <a:cs typeface="Times New Roman"/>
            </a:endParaRPr>
          </a:p>
          <a:p>
            <a:pPr marL="460375" marR="251460" indent="-448309">
              <a:tabLst>
                <a:tab pos="1727200" algn="l"/>
              </a:tabLst>
            </a:pP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INSERT	INTO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Empregado (Cad, Nome,</a:t>
            </a:r>
            <a:r>
              <a:rPr sz="32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Sexo,  Salário, Num_Dep,</a:t>
            </a:r>
            <a:r>
              <a:rPr sz="32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Cad_Supv)</a:t>
            </a:r>
            <a:endParaRPr sz="3200">
              <a:latin typeface="Arial"/>
              <a:cs typeface="Arial"/>
            </a:endParaRPr>
          </a:p>
          <a:p>
            <a:pPr marL="12700">
              <a:spcBef>
                <a:spcPts val="770"/>
              </a:spcBef>
            </a:pP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VALUES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(015, ‘José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da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Silva’, ‘M’, 1000,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1,</a:t>
            </a:r>
            <a:r>
              <a:rPr sz="3200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292929"/>
                </a:solidFill>
                <a:latin typeface="Arial"/>
                <a:cs typeface="Arial"/>
              </a:rPr>
              <a:t>020)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90245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4342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Inserção de</a:t>
            </a:r>
            <a:r>
              <a:rPr spc="-50" dirty="0"/>
              <a:t> </a:t>
            </a:r>
            <a:r>
              <a:rPr spc="-5" dirty="0"/>
              <a:t>Tuplas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3" y="2002663"/>
            <a:ext cx="7040880" cy="39812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indent="-448309">
              <a:spcBef>
                <a:spcPts val="10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Adicionando tuplas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usando</a:t>
            </a:r>
            <a:r>
              <a:rPr sz="3200" spc="-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SELECT</a:t>
            </a:r>
            <a:endParaRPr sz="320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4650">
              <a:latin typeface="Times New Roman"/>
              <a:cs typeface="Times New Roman"/>
            </a:endParaRPr>
          </a:p>
          <a:p>
            <a:pPr marL="460375" marR="754380" indent="-448309">
              <a:tabLst>
                <a:tab pos="1727200" algn="l"/>
                <a:tab pos="2922270" algn="l"/>
              </a:tabLst>
            </a:pP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INSERT	INTO	</a:t>
            </a:r>
            <a:r>
              <a:rPr sz="3200" spc="-5" dirty="0">
                <a:solidFill>
                  <a:srgbClr val="006600"/>
                </a:solidFill>
                <a:latin typeface="Arial"/>
                <a:cs typeface="Arial"/>
              </a:rPr>
              <a:t>&lt;tabela&gt; </a:t>
            </a:r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(&lt;lista</a:t>
            </a:r>
            <a:r>
              <a:rPr sz="3200" spc="-45" dirty="0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006600"/>
                </a:solidFill>
                <a:latin typeface="Arial"/>
                <a:cs typeface="Arial"/>
              </a:rPr>
              <a:t>de  </a:t>
            </a:r>
            <a:r>
              <a:rPr sz="3200" spc="-5" dirty="0">
                <a:solidFill>
                  <a:srgbClr val="006600"/>
                </a:solidFill>
                <a:latin typeface="Arial"/>
                <a:cs typeface="Arial"/>
              </a:rPr>
              <a:t>atributos&gt;)</a:t>
            </a:r>
            <a:endParaRPr sz="3200">
              <a:latin typeface="Arial"/>
              <a:cs typeface="Arial"/>
            </a:endParaRPr>
          </a:p>
          <a:p>
            <a:pPr marL="12700" marR="1895475">
              <a:lnSpc>
                <a:spcPts val="4610"/>
              </a:lnSpc>
              <a:spcBef>
                <a:spcPts val="280"/>
              </a:spcBef>
            </a:pP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SELECT </a:t>
            </a:r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&lt;lista de</a:t>
            </a:r>
            <a:r>
              <a:rPr sz="3200" spc="-90" dirty="0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6600"/>
                </a:solidFill>
                <a:latin typeface="Arial"/>
                <a:cs typeface="Arial"/>
              </a:rPr>
              <a:t>atributos&gt; 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FROM</a:t>
            </a:r>
            <a:r>
              <a:rPr sz="3200" spc="-4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6600"/>
                </a:solidFill>
                <a:latin typeface="Arial"/>
                <a:cs typeface="Arial"/>
              </a:rPr>
              <a:t>&lt;tabela&gt;</a:t>
            </a:r>
            <a:endParaRPr sz="3200">
              <a:latin typeface="Arial"/>
              <a:cs typeface="Arial"/>
            </a:endParaRPr>
          </a:p>
          <a:p>
            <a:pPr marL="12700">
              <a:spcBef>
                <a:spcPts val="484"/>
              </a:spcBef>
              <a:tabLst>
                <a:tab pos="1751330" algn="l"/>
              </a:tabLst>
            </a:pP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WHERE	</a:t>
            </a:r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&lt;condição&gt;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4363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4342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Inserção de</a:t>
            </a:r>
            <a:r>
              <a:rPr spc="-50" dirty="0"/>
              <a:t> </a:t>
            </a:r>
            <a:r>
              <a:rPr spc="-5" dirty="0"/>
              <a:t>Tuplas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00184" y="2005712"/>
            <a:ext cx="7188200" cy="38658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1484" marR="5080" indent="-439420">
              <a:spcBef>
                <a:spcPts val="95"/>
              </a:spcBef>
              <a:tabLst>
                <a:tab pos="1510665" algn="l"/>
              </a:tabLst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INSERT	INTO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depto-info (nome-depto, num- 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emp,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total-sal)</a:t>
            </a:r>
            <a:endParaRPr sz="2800">
              <a:latin typeface="Arial"/>
              <a:cs typeface="Arial"/>
            </a:endParaRPr>
          </a:p>
          <a:p>
            <a:pPr marL="12700">
              <a:spcBef>
                <a:spcPts val="670"/>
              </a:spcBef>
            </a:pP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SELECT </a:t>
            </a:r>
            <a:r>
              <a:rPr sz="2800" spc="-5" dirty="0">
                <a:solidFill>
                  <a:srgbClr val="006600"/>
                </a:solidFill>
                <a:latin typeface="Arial"/>
                <a:cs typeface="Arial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.nome, COUNT(*),</a:t>
            </a:r>
            <a:r>
              <a:rPr sz="2800" spc="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SUM</a:t>
            </a:r>
            <a:endParaRPr sz="2800">
              <a:latin typeface="Arial"/>
              <a:cs typeface="Arial"/>
            </a:endParaRPr>
          </a:p>
          <a:p>
            <a:pPr marL="451484">
              <a:spcBef>
                <a:spcPts val="5"/>
              </a:spcBef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2800" dirty="0">
                <a:solidFill>
                  <a:srgbClr val="006600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.salario)</a:t>
            </a:r>
            <a:endParaRPr sz="2800">
              <a:latin typeface="Arial"/>
              <a:cs typeface="Arial"/>
            </a:endParaRPr>
          </a:p>
          <a:p>
            <a:pPr marL="503555" marR="122555" indent="-491490">
              <a:lnSpc>
                <a:spcPts val="4040"/>
              </a:lnSpc>
              <a:spcBef>
                <a:spcPts val="240"/>
              </a:spcBef>
              <a:tabLst>
                <a:tab pos="1256030" algn="l"/>
                <a:tab pos="2898140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Departamento </a:t>
            </a:r>
            <a:r>
              <a:rPr sz="2800" spc="-5" dirty="0">
                <a:solidFill>
                  <a:srgbClr val="006600"/>
                </a:solidFill>
                <a:latin typeface="Arial"/>
                <a:cs typeface="Arial"/>
              </a:rPr>
              <a:t>D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JOIN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Empregado </a:t>
            </a:r>
            <a:r>
              <a:rPr sz="2800" spc="-5" dirty="0">
                <a:solidFill>
                  <a:srgbClr val="006600"/>
                </a:solidFill>
                <a:latin typeface="Arial"/>
                <a:cs typeface="Arial"/>
              </a:rPr>
              <a:t>E 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ON</a:t>
            </a:r>
            <a:r>
              <a:rPr sz="2800" spc="3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6600"/>
                </a:solidFill>
                <a:latin typeface="Arial"/>
                <a:cs typeface="Arial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.numero	= </a:t>
            </a:r>
            <a:r>
              <a:rPr sz="2800" spc="-5" dirty="0">
                <a:solidFill>
                  <a:srgbClr val="006600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.Num-Dep</a:t>
            </a:r>
            <a:endParaRPr sz="2800">
              <a:latin typeface="Arial"/>
              <a:cs typeface="Arial"/>
            </a:endParaRPr>
          </a:p>
          <a:p>
            <a:pPr marL="12700">
              <a:spcBef>
                <a:spcPts val="415"/>
              </a:spcBef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GROUP BY </a:t>
            </a:r>
            <a:r>
              <a:rPr sz="2800" spc="-5" dirty="0">
                <a:solidFill>
                  <a:srgbClr val="006600"/>
                </a:solidFill>
                <a:latin typeface="Arial"/>
                <a:cs typeface="Arial"/>
              </a:rPr>
              <a:t>D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.nome</a:t>
            </a:r>
            <a:endParaRPr sz="2800">
              <a:latin typeface="Arial"/>
              <a:cs typeface="Arial"/>
            </a:endParaRPr>
          </a:p>
          <a:p>
            <a:pPr marL="12700">
              <a:spcBef>
                <a:spcPts val="675"/>
              </a:spcBef>
              <a:tabLst>
                <a:tab pos="3408679" algn="l"/>
              </a:tabLst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HAVING COUNT</a:t>
            </a:r>
            <a:r>
              <a:rPr sz="2800" spc="2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990000"/>
                </a:solidFill>
                <a:latin typeface="Arial"/>
                <a:cs typeface="Arial"/>
              </a:rPr>
              <a:t>(*)	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&gt; 50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896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45415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Alteração de</a:t>
            </a:r>
            <a:r>
              <a:rPr spc="-40" dirty="0"/>
              <a:t> </a:t>
            </a:r>
            <a:r>
              <a:rPr spc="-5" dirty="0"/>
              <a:t>Tuplas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3" y="1905736"/>
            <a:ext cx="6142990" cy="4366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375" marR="737235" indent="-460375">
              <a:lnSpc>
                <a:spcPct val="110000"/>
              </a:lnSpc>
              <a:spcBef>
                <a:spcPts val="10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Atualizando tuplas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UPDATE </a:t>
            </a:r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&lt;nome</a:t>
            </a:r>
            <a:r>
              <a:rPr sz="3200" spc="-95" dirty="0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6600"/>
                </a:solidFill>
                <a:latin typeface="Arial"/>
                <a:cs typeface="Arial"/>
              </a:rPr>
              <a:t>tabela&gt;</a:t>
            </a:r>
            <a:endParaRPr sz="3200">
              <a:latin typeface="Arial"/>
              <a:cs typeface="Arial"/>
            </a:endParaRPr>
          </a:p>
          <a:p>
            <a:pPr marL="927100" marR="5080">
              <a:lnSpc>
                <a:spcPct val="110000"/>
              </a:lnSpc>
            </a:pP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SET </a:t>
            </a:r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&lt;nome </a:t>
            </a:r>
            <a:r>
              <a:rPr sz="3200" spc="-5" dirty="0">
                <a:solidFill>
                  <a:srgbClr val="006600"/>
                </a:solidFill>
                <a:latin typeface="Arial"/>
                <a:cs typeface="Arial"/>
              </a:rPr>
              <a:t>atributo&gt; </a:t>
            </a:r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=</a:t>
            </a:r>
            <a:r>
              <a:rPr sz="3200" spc="-110" dirty="0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valor 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WHERE </a:t>
            </a:r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&lt;condição&gt;</a:t>
            </a:r>
            <a:r>
              <a:rPr sz="3200" spc="-45" dirty="0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;</a:t>
            </a:r>
            <a:endParaRPr sz="320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3650">
              <a:latin typeface="Times New Roman"/>
              <a:cs typeface="Times New Roman"/>
            </a:endParaRPr>
          </a:p>
          <a:p>
            <a:pPr marL="927100" marR="1347470">
              <a:lnSpc>
                <a:spcPct val="110000"/>
              </a:lnSpc>
            </a:pP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UPDATE</a:t>
            </a:r>
            <a:r>
              <a:rPr sz="32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Empregado 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SET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Salário =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1500 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WHERE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Cad =</a:t>
            </a:r>
            <a:r>
              <a:rPr sz="3200" spc="-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015;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8129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44284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Removendo</a:t>
            </a:r>
            <a:r>
              <a:rPr spc="-40" dirty="0"/>
              <a:t> </a:t>
            </a:r>
            <a:r>
              <a:rPr spc="-5" dirty="0"/>
              <a:t>Tuplas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3" y="1905736"/>
            <a:ext cx="5687060" cy="35830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391160" indent="-337185">
              <a:lnSpc>
                <a:spcPct val="120000"/>
              </a:lnSpc>
              <a:spcBef>
                <a:spcPts val="10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  <a:tab pos="2153920" algn="l"/>
              </a:tabLst>
            </a:pPr>
            <a:r>
              <a:rPr dirty="0"/>
              <a:t>	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Apagando tuplas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da</a:t>
            </a:r>
            <a:r>
              <a:rPr sz="320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tabela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DELETE	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FROM </a:t>
            </a:r>
            <a:r>
              <a:rPr sz="3200" spc="-5" dirty="0">
                <a:solidFill>
                  <a:srgbClr val="006600"/>
                </a:solidFill>
                <a:latin typeface="Arial"/>
                <a:cs typeface="Arial"/>
              </a:rPr>
              <a:t>&lt;tabela&gt; </a:t>
            </a:r>
            <a:r>
              <a:rPr sz="3200" spc="-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WHERE </a:t>
            </a:r>
            <a:r>
              <a:rPr sz="3200" spc="-5" dirty="0">
                <a:solidFill>
                  <a:srgbClr val="006600"/>
                </a:solidFill>
                <a:latin typeface="Arial"/>
                <a:cs typeface="Arial"/>
              </a:rPr>
              <a:t>&lt;condição&gt;</a:t>
            </a:r>
            <a:r>
              <a:rPr sz="3200" spc="-35" dirty="0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;</a:t>
            </a:r>
            <a:endParaRPr sz="320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4000">
              <a:latin typeface="Times New Roman"/>
              <a:cs typeface="Times New Roman"/>
            </a:endParaRPr>
          </a:p>
          <a:p>
            <a:pPr marL="349250" marR="5080" indent="111125">
              <a:lnSpc>
                <a:spcPct val="120000"/>
              </a:lnSpc>
              <a:tabLst>
                <a:tab pos="2089785" algn="l"/>
                <a:tab pos="2265045" algn="l"/>
              </a:tabLst>
            </a:pP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DELETE		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FROM</a:t>
            </a:r>
            <a:r>
              <a:rPr sz="3200" spc="-7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Empregado 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WHERE	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Salário &gt;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5000</a:t>
            </a:r>
            <a:r>
              <a:rPr sz="32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;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2202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1548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Visões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3" y="1905737"/>
            <a:ext cx="7150734" cy="369633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60375" indent="-448309">
              <a:spcBef>
                <a:spcPts val="86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Utilizando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Visões</a:t>
            </a:r>
            <a:r>
              <a:rPr sz="32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(VIEWS)</a:t>
            </a:r>
            <a:endParaRPr sz="3200">
              <a:latin typeface="Arial"/>
              <a:cs typeface="Arial"/>
            </a:endParaRPr>
          </a:p>
          <a:p>
            <a:pPr marL="460375" marR="5080">
              <a:spcBef>
                <a:spcPts val="770"/>
              </a:spcBef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São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tabelas virtuais que não</a:t>
            </a:r>
            <a:r>
              <a:rPr sz="3200" spc="-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ocupam 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espaço</a:t>
            </a:r>
            <a:r>
              <a:rPr sz="32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físico</a:t>
            </a:r>
            <a:endParaRPr sz="3200">
              <a:latin typeface="Arial"/>
              <a:cs typeface="Arial"/>
            </a:endParaRPr>
          </a:p>
          <a:p>
            <a:pPr marL="901065" marR="1588135" lvl="1" indent="-439420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27100" algn="l"/>
                <a:tab pos="927735" algn="l"/>
              </a:tabLst>
            </a:pPr>
            <a:r>
              <a:rPr dirty="0"/>
              <a:t>	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Criação, Utilização,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Inserção, 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Modificação,</a:t>
            </a: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etc.</a:t>
            </a:r>
            <a:endParaRPr sz="2800">
              <a:latin typeface="Arial"/>
              <a:cs typeface="Arial"/>
            </a:endParaRPr>
          </a:p>
          <a:p>
            <a:pPr marL="927100">
              <a:spcBef>
                <a:spcPts val="755"/>
              </a:spcBef>
            </a:pP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CREATE VIEW </a:t>
            </a:r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&lt;nome da</a:t>
            </a:r>
            <a:r>
              <a:rPr sz="3200" spc="-100" dirty="0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view&gt;</a:t>
            </a:r>
            <a:endParaRPr sz="3200">
              <a:latin typeface="Arial"/>
              <a:cs typeface="Arial"/>
            </a:endParaRPr>
          </a:p>
          <a:p>
            <a:pPr marL="927100"/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&lt;lista de </a:t>
            </a:r>
            <a:r>
              <a:rPr sz="3200" spc="-5" dirty="0">
                <a:solidFill>
                  <a:srgbClr val="006600"/>
                </a:solidFill>
                <a:latin typeface="Arial"/>
                <a:cs typeface="Arial"/>
              </a:rPr>
              <a:t>atributos&gt;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AS</a:t>
            </a:r>
            <a:r>
              <a:rPr sz="32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SELECT</a:t>
            </a:r>
            <a:r>
              <a:rPr sz="3200" dirty="0">
                <a:solidFill>
                  <a:srgbClr val="006600"/>
                </a:solidFill>
                <a:latin typeface="Arial"/>
                <a:cs typeface="Arial"/>
              </a:rPr>
              <a:t>...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3268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1548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Visões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08110" y="1754886"/>
            <a:ext cx="7085965" cy="43357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451484" marR="113664" indent="-439420">
              <a:lnSpc>
                <a:spcPts val="3030"/>
              </a:lnSpc>
              <a:spcBef>
                <a:spcPts val="47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451484" algn="l"/>
                <a:tab pos="452120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Criar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uma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visão dos empregados do 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departamento 10 que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tenham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mais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de 20  horas de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trabalho em</a:t>
            </a:r>
            <a:r>
              <a:rPr sz="2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projetos</a:t>
            </a:r>
            <a:endParaRPr sz="2800">
              <a:latin typeface="Arial"/>
              <a:cs typeface="Arial"/>
            </a:endParaRPr>
          </a:p>
          <a:p>
            <a:pPr marL="12700">
              <a:spcBef>
                <a:spcPts val="280"/>
              </a:spcBef>
            </a:pP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CREATE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VIEW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Dep-10</a:t>
            </a:r>
            <a:r>
              <a:rPr sz="2800" spc="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Arial"/>
                <a:cs typeface="Arial"/>
              </a:rPr>
              <a:t>AS</a:t>
            </a:r>
            <a:endParaRPr sz="2800">
              <a:latin typeface="Arial"/>
              <a:cs typeface="Arial"/>
            </a:endParaRPr>
          </a:p>
          <a:p>
            <a:pPr marL="451484" marR="2503170" indent="-439420">
              <a:lnSpc>
                <a:spcPts val="3020"/>
              </a:lnSpc>
              <a:spcBef>
                <a:spcPts val="720"/>
              </a:spcBef>
              <a:tabLst>
                <a:tab pos="1590040" algn="l"/>
              </a:tabLst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S</a:t>
            </a:r>
            <a:r>
              <a:rPr sz="2800" spc="-20" dirty="0">
                <a:solidFill>
                  <a:srgbClr val="990000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LECT</a:t>
            </a:r>
            <a:r>
              <a:rPr sz="2800" dirty="0">
                <a:solidFill>
                  <a:srgbClr val="990000"/>
                </a:solidFill>
                <a:latin typeface="Arial"/>
                <a:cs typeface="Arial"/>
              </a:rPr>
              <a:t>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pr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ga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o.Nome,  Trabalha-em.Num-Proj</a:t>
            </a:r>
            <a:endParaRPr sz="2800">
              <a:latin typeface="Arial"/>
              <a:cs typeface="Arial"/>
            </a:endParaRPr>
          </a:p>
          <a:p>
            <a:pPr marL="451484" marR="5080" indent="-439420">
              <a:lnSpc>
                <a:spcPts val="3020"/>
              </a:lnSpc>
              <a:spcBef>
                <a:spcPts val="680"/>
              </a:spcBef>
              <a:tabLst>
                <a:tab pos="1256030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	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Empregado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JOIN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Trabalha-em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ON 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Trabalha-em.Cad-Emp =</a:t>
            </a:r>
            <a:r>
              <a:rPr sz="2800" spc="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Empregado.Cad</a:t>
            </a:r>
            <a:endParaRPr sz="2800">
              <a:latin typeface="Arial"/>
              <a:cs typeface="Arial"/>
            </a:endParaRPr>
          </a:p>
          <a:p>
            <a:pPr marL="306705" marR="1553845" indent="-294640">
              <a:lnSpc>
                <a:spcPts val="3700"/>
              </a:lnSpc>
              <a:spcBef>
                <a:spcPts val="140"/>
              </a:spcBef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WHERE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Trabalha-em.Horas &gt; 20 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AND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Empregado.Num-Dep =</a:t>
            </a:r>
            <a:r>
              <a:rPr sz="2800" spc="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10;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258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1040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" dirty="0"/>
              <a:t>SQL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304208" y="6615881"/>
            <a:ext cx="2838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z="1000" spc="-5" dirty="0">
                <a:solidFill>
                  <a:srgbClr val="292929"/>
                </a:solidFill>
                <a:latin typeface="Arial"/>
                <a:cs typeface="Arial"/>
              </a:rPr>
              <a:pPr marL="25400"/>
              <a:t>7</a:t>
            </a:fld>
            <a:r>
              <a:rPr sz="1000" spc="-10" dirty="0">
                <a:solidFill>
                  <a:srgbClr val="292929"/>
                </a:solidFill>
                <a:latin typeface="Arial"/>
                <a:cs typeface="Arial"/>
              </a:rPr>
              <a:t>/72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0604" y="1905736"/>
            <a:ext cx="7217409" cy="422021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spcBef>
                <a:spcPts val="865"/>
              </a:spcBef>
            </a:pP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Origem:</a:t>
            </a:r>
            <a:endParaRPr sz="3200">
              <a:latin typeface="Arial"/>
              <a:cs typeface="Arial"/>
            </a:endParaRPr>
          </a:p>
          <a:p>
            <a:pPr marL="460375" marR="5080" indent="-448309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Em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1982,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o American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National  Standard Institute tornou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SQL</a:t>
            </a:r>
            <a:r>
              <a:rPr sz="32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padrão  oficial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linguagem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em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ambiente  relacional</a:t>
            </a:r>
            <a:endParaRPr sz="3200">
              <a:latin typeface="Arial"/>
              <a:cs typeface="Arial"/>
            </a:endParaRPr>
          </a:p>
          <a:p>
            <a:pPr marL="460375" marR="704215" indent="-448309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Utilizada tanto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 forma</a:t>
            </a:r>
            <a:r>
              <a:rPr sz="3200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interativa 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como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incluída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em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linguagens  hospedeiras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58932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19151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Sumário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0603" y="1902071"/>
            <a:ext cx="7207250" cy="4577534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460375" indent="-448309">
              <a:spcBef>
                <a:spcPts val="894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Forma Geral de um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Comando</a:t>
            </a:r>
            <a:r>
              <a:rPr sz="3200" spc="-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SQL:</a:t>
            </a:r>
            <a:endParaRPr sz="3200">
              <a:latin typeface="Arial"/>
              <a:cs typeface="Arial"/>
            </a:endParaRPr>
          </a:p>
          <a:p>
            <a:pPr marL="901065" marR="5080" indent="-439420">
              <a:spcBef>
                <a:spcPts val="690"/>
              </a:spcBef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[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DISTINCT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/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ALL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] {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*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| </a:t>
            </a:r>
            <a:r>
              <a:rPr sz="2800" dirty="0">
                <a:solidFill>
                  <a:srgbClr val="990000"/>
                </a:solidFill>
                <a:latin typeface="Arial"/>
                <a:cs typeface="Arial"/>
              </a:rPr>
              <a:t>expressão 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[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AS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novoNome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] |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listaAtributos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  <a:p>
            <a:pPr marL="901065" marR="714375" indent="-439420">
              <a:spcBef>
                <a:spcPts val="670"/>
              </a:spcBef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nomeTab1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[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alias1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]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[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JOIN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] 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nomeTab2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[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alias2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]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[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ON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condição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]</a:t>
            </a:r>
            <a:r>
              <a:rPr sz="28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...</a:t>
            </a:r>
            <a:endParaRPr sz="2800">
              <a:latin typeface="Arial"/>
              <a:cs typeface="Arial"/>
            </a:endParaRPr>
          </a:p>
          <a:p>
            <a:pPr marL="462280">
              <a:spcBef>
                <a:spcPts val="675"/>
              </a:spcBef>
            </a:pP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[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WHERE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condição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]</a:t>
            </a:r>
            <a:endParaRPr sz="2800">
              <a:latin typeface="Arial"/>
              <a:cs typeface="Arial"/>
            </a:endParaRPr>
          </a:p>
          <a:p>
            <a:pPr marL="901065" marR="970280" indent="-439420">
              <a:spcBef>
                <a:spcPts val="675"/>
              </a:spcBef>
              <a:tabLst>
                <a:tab pos="4769485" algn="l"/>
              </a:tabLst>
            </a:pP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[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GR</a:t>
            </a:r>
            <a:r>
              <a:rPr sz="2800" spc="-15" dirty="0">
                <a:solidFill>
                  <a:srgbClr val="990000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UP </a:t>
            </a:r>
            <a:r>
              <a:rPr sz="2800" spc="-20" dirty="0">
                <a:solidFill>
                  <a:srgbClr val="990000"/>
                </a:solidFill>
                <a:latin typeface="Arial"/>
                <a:cs typeface="Arial"/>
              </a:rPr>
              <a:t>B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Y</a:t>
            </a:r>
            <a:r>
              <a:rPr sz="280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li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taC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u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800" spc="15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292929"/>
                </a:solidFill>
                <a:latin typeface="Arial"/>
                <a:cs typeface="Arial"/>
              </a:rPr>
              <a:t>]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	[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HA</a:t>
            </a:r>
            <a:r>
              <a:rPr sz="2800" spc="-20" dirty="0">
                <a:solidFill>
                  <a:srgbClr val="990000"/>
                </a:solidFill>
                <a:latin typeface="Arial"/>
                <a:cs typeface="Arial"/>
              </a:rPr>
              <a:t>V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ING 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condição</a:t>
            </a:r>
            <a:r>
              <a:rPr sz="2800" dirty="0">
                <a:solidFill>
                  <a:srgbClr val="292929"/>
                </a:solidFill>
                <a:latin typeface="Arial"/>
                <a:cs typeface="Arial"/>
              </a:rPr>
              <a:t>]</a:t>
            </a:r>
            <a:endParaRPr sz="2800">
              <a:latin typeface="Arial"/>
              <a:cs typeface="Arial"/>
            </a:endParaRPr>
          </a:p>
          <a:p>
            <a:pPr marL="575310">
              <a:spcBef>
                <a:spcPts val="755"/>
              </a:spcBef>
            </a:pP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[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ORDER BY</a:t>
            </a:r>
            <a:r>
              <a:rPr sz="3200" spc="-3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listaColunas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]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3779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0212" y="1377950"/>
            <a:ext cx="72390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19151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Sumário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86953" y="1542034"/>
            <a:ext cx="7867015" cy="4893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1009" marR="239395" indent="-448945">
              <a:spcBef>
                <a:spcPts val="10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645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Cada comando SQL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produz uma</a:t>
            </a:r>
            <a:r>
              <a:rPr sz="320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tabela 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resultante consistindo de 1 ou mais  colunas e de 0 ou mais</a:t>
            </a:r>
            <a:r>
              <a:rPr sz="32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linhas.</a:t>
            </a:r>
            <a:endParaRPr sz="3200">
              <a:latin typeface="Arial"/>
              <a:cs typeface="Arial"/>
            </a:endParaRPr>
          </a:p>
          <a:p>
            <a:pPr marL="461009" indent="-448945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645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Cláusula</a:t>
            </a:r>
            <a:r>
              <a:rPr sz="32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SELECT</a:t>
            </a:r>
            <a:endParaRPr sz="3200">
              <a:latin typeface="Arial"/>
              <a:cs typeface="Arial"/>
            </a:endParaRPr>
          </a:p>
          <a:p>
            <a:pPr marL="901065" marR="5080" lvl="1" indent="-439420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Identifica colunas e/ou dados derivados que  aparecerão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na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tabela</a:t>
            </a:r>
            <a:r>
              <a:rPr sz="28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resultante.</a:t>
            </a:r>
            <a:endParaRPr sz="2800">
              <a:latin typeface="Arial"/>
              <a:cs typeface="Arial"/>
            </a:endParaRPr>
          </a:p>
          <a:p>
            <a:pPr marL="901065" marR="45085" lvl="1" indent="-439420">
              <a:spcBef>
                <a:spcPts val="67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Todos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os atributos devem ter suas  tabelas/visões correspondentes, listadas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na 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cláusula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FROM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901065" lvl="1" indent="-439420">
              <a:spcBef>
                <a:spcPts val="675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SELECT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FROM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são as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únicas</a:t>
            </a:r>
            <a:r>
              <a:rPr sz="2800" spc="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cláusulas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5697" y="6410655"/>
            <a:ext cx="1987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obrigatórias.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46804" y="6603899"/>
            <a:ext cx="34163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10" dirty="0">
                <a:solidFill>
                  <a:srgbClr val="292929"/>
                </a:solidFill>
                <a:latin typeface="Arial"/>
                <a:cs typeface="Arial"/>
              </a:rPr>
              <a:t>69/72</a:t>
            </a:r>
            <a:endParaRPr sz="1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39814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19151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Sumário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522412" y="0"/>
            <a:ext cx="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pc="-5" smtClean="0"/>
              <a:pPr marL="25400"/>
              <a:t>72</a:t>
            </a:fld>
            <a:r>
              <a:rPr spc="-10" dirty="0" smtClean="0"/>
              <a:t>/</a:t>
            </a:r>
            <a:endParaRPr spc="-10" dirty="0"/>
          </a:p>
        </p:txBody>
      </p:sp>
      <p:sp>
        <p:nvSpPr>
          <p:cNvPr id="6" name="object 6"/>
          <p:cNvSpPr txBox="1"/>
          <p:nvPr/>
        </p:nvSpPr>
        <p:spPr>
          <a:xfrm>
            <a:off x="2550603" y="1664336"/>
            <a:ext cx="7303134" cy="4893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marR="334010" indent="-448309">
              <a:spcBef>
                <a:spcPts val="105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  <a:tab pos="5900420" algn="l"/>
              </a:tabLst>
            </a:pP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Clá</a:t>
            </a:r>
            <a:r>
              <a:rPr sz="3200" spc="-15" dirty="0">
                <a:solidFill>
                  <a:srgbClr val="292929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sula</a:t>
            </a:r>
            <a:r>
              <a:rPr sz="32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WHERE: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Se</a:t>
            </a:r>
            <a:r>
              <a:rPr sz="3200" spc="-10" dirty="0">
                <a:solidFill>
                  <a:srgbClr val="292929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ecio</a:t>
            </a:r>
            <a:r>
              <a:rPr sz="3200" spc="-15" dirty="0">
                <a:solidFill>
                  <a:srgbClr val="292929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a	li</a:t>
            </a:r>
            <a:r>
              <a:rPr sz="3200" spc="-15" dirty="0">
                <a:solidFill>
                  <a:srgbClr val="292929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h</a:t>
            </a:r>
            <a:r>
              <a:rPr sz="3200" spc="-1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s 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para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serem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incluídas </a:t>
            </a:r>
            <a:r>
              <a:rPr sz="3200" spc="-10" dirty="0">
                <a:solidFill>
                  <a:srgbClr val="292929"/>
                </a:solidFill>
                <a:latin typeface="Arial"/>
                <a:cs typeface="Arial"/>
              </a:rPr>
              <a:t>na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tabela  resultante.</a:t>
            </a:r>
            <a:endParaRPr sz="3200">
              <a:latin typeface="Arial"/>
              <a:cs typeface="Arial"/>
            </a:endParaRPr>
          </a:p>
          <a:p>
            <a:pPr marL="460375" indent="-448309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Cláusula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ORDER</a:t>
            </a:r>
            <a:r>
              <a:rPr sz="3200" spc="-4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BY</a:t>
            </a:r>
            <a:endParaRPr sz="3200">
              <a:latin typeface="Arial"/>
              <a:cs typeface="Arial"/>
            </a:endParaRPr>
          </a:p>
          <a:p>
            <a:pPr marL="901065" marR="5080" lvl="1" indent="-439420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Permite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ordenar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 tabela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resultante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com  base nos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valores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de 1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mais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atributos.</a:t>
            </a:r>
            <a:endParaRPr sz="2800">
              <a:latin typeface="Arial"/>
              <a:cs typeface="Arial"/>
            </a:endParaRPr>
          </a:p>
          <a:p>
            <a:pPr marL="901065" marR="560705" lvl="1" indent="-439420">
              <a:spcBef>
                <a:spcPts val="67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Pode ser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feita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de forma crescente ou  decrescente.</a:t>
            </a:r>
            <a:endParaRPr sz="2800">
              <a:latin typeface="Arial"/>
              <a:cs typeface="Arial"/>
            </a:endParaRPr>
          </a:p>
          <a:p>
            <a:pPr marL="901065" marR="977265" lvl="1" indent="-439420">
              <a:spcBef>
                <a:spcPts val="675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Se especificada, deve ser a última  cláusula do comando</a:t>
            </a:r>
            <a:r>
              <a:rPr sz="2800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SQL.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30053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19151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Sumário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85428" y="1349495"/>
            <a:ext cx="8213090" cy="5364929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461009" indent="-448945">
              <a:spcBef>
                <a:spcPts val="894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645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Funções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COUNT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,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SUM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,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AVG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,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MIN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e</a:t>
            </a:r>
            <a:r>
              <a:rPr sz="3200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MAX</a:t>
            </a:r>
            <a:endParaRPr sz="3200" dirty="0">
              <a:latin typeface="Arial"/>
              <a:cs typeface="Arial"/>
            </a:endParaRPr>
          </a:p>
          <a:p>
            <a:pPr marL="901065" marR="5080" lvl="1" indent="-439420">
              <a:spcBef>
                <a:spcPts val="69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Recebem uma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coluna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inteira como argumento  e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retornam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um único</a:t>
            </a:r>
            <a:r>
              <a:rPr sz="28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valor.</a:t>
            </a:r>
            <a:endParaRPr sz="2800" dirty="0">
              <a:latin typeface="Arial"/>
              <a:cs typeface="Arial"/>
            </a:endParaRPr>
          </a:p>
          <a:p>
            <a:pPr marL="901065" marR="443230" lvl="1" indent="-439420">
              <a:spcBef>
                <a:spcPts val="67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COUNT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,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MIN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MAX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aplicam-se a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atributos 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numéricos/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não-numéricos.</a:t>
            </a:r>
            <a:endParaRPr sz="2800" dirty="0">
              <a:latin typeface="Arial"/>
              <a:cs typeface="Arial"/>
            </a:endParaRPr>
          </a:p>
          <a:p>
            <a:pPr marL="901065" marR="26670" lvl="1" indent="-439420">
              <a:spcBef>
                <a:spcPts val="675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É ilegal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misturar estas funções com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nomes de 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atributos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2800" spc="-10" dirty="0">
                <a:solidFill>
                  <a:srgbClr val="990000"/>
                </a:solidFill>
                <a:latin typeface="Arial"/>
                <a:cs typeface="Arial"/>
              </a:rPr>
              <a:t>SELECT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,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exceto se a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cláusula </a:t>
            </a:r>
            <a:r>
              <a:rPr sz="280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GROUP BY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é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usada.</a:t>
            </a:r>
            <a:endParaRPr sz="2800" dirty="0">
              <a:latin typeface="Arial"/>
              <a:cs typeface="Arial"/>
            </a:endParaRPr>
          </a:p>
          <a:p>
            <a:pPr marL="901065" marR="21590" lvl="1" indent="-439420">
              <a:spcBef>
                <a:spcPts val="675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Valores nulos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são eliminados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por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cada função 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(exceto no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caso de</a:t>
            </a:r>
            <a:r>
              <a:rPr sz="28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COUNT(*)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).</a:t>
            </a:r>
            <a:endParaRPr sz="2800" dirty="0">
              <a:latin typeface="Arial"/>
              <a:cs typeface="Arial"/>
            </a:endParaRPr>
          </a:p>
          <a:p>
            <a:pPr marL="901065" lvl="1" indent="-439420">
              <a:spcBef>
                <a:spcPts val="670"/>
              </a:spcBef>
              <a:buClr>
                <a:srgbClr val="999933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Para eliminar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duplicadas,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use</a:t>
            </a:r>
            <a:r>
              <a:rPr sz="2800" spc="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990000"/>
                </a:solidFill>
                <a:latin typeface="Arial"/>
                <a:cs typeface="Arial"/>
              </a:rPr>
              <a:t>DISTINCT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58656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7225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Procedimentos armazenados</a:t>
            </a:r>
            <a:r>
              <a:rPr spc="30" dirty="0"/>
              <a:t> </a:t>
            </a:r>
            <a:r>
              <a:rPr spc="-5" dirty="0"/>
              <a:t>(i)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50603" y="1905127"/>
            <a:ext cx="7131684" cy="2649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indent="-448309">
              <a:spcBef>
                <a:spcPts val="105"/>
              </a:spcBef>
              <a:buClr>
                <a:srgbClr val="009999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latin typeface="Arial"/>
                <a:cs typeface="Arial"/>
              </a:rPr>
              <a:t>Definição</a:t>
            </a:r>
            <a:endParaRPr sz="3200" dirty="0">
              <a:latin typeface="Arial"/>
              <a:cs typeface="Arial"/>
            </a:endParaRPr>
          </a:p>
          <a:p>
            <a:pPr marL="901065" marR="5080" lvl="1" indent="-439420">
              <a:lnSpc>
                <a:spcPct val="80000"/>
              </a:lnSpc>
              <a:spcBef>
                <a:spcPts val="685"/>
              </a:spcBef>
              <a:buClr>
                <a:srgbClr val="666699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latin typeface="Arial"/>
                <a:cs typeface="Arial"/>
              </a:rPr>
              <a:t>Um procedimento armazenado </a:t>
            </a:r>
            <a:r>
              <a:rPr sz="2800" i="1" dirty="0">
                <a:latin typeface="Arial"/>
                <a:cs typeface="Arial"/>
              </a:rPr>
              <a:t>(stored  procedure) </a:t>
            </a:r>
            <a:r>
              <a:rPr sz="2800" spc="-5" dirty="0">
                <a:latin typeface="Arial"/>
                <a:cs typeface="Arial"/>
              </a:rPr>
              <a:t>é </a:t>
            </a:r>
            <a:r>
              <a:rPr sz="2800" dirty="0">
                <a:latin typeface="Arial"/>
                <a:cs typeface="Arial"/>
              </a:rPr>
              <a:t>uma coleção </a:t>
            </a:r>
            <a:r>
              <a:rPr sz="2800" spc="-5" dirty="0">
                <a:latin typeface="Arial"/>
                <a:cs typeface="Arial"/>
              </a:rPr>
              <a:t>nomeada de  </a:t>
            </a:r>
            <a:r>
              <a:rPr sz="2800" dirty="0">
                <a:latin typeface="Arial"/>
                <a:cs typeface="Arial"/>
              </a:rPr>
              <a:t>comandos </a:t>
            </a:r>
            <a:r>
              <a:rPr sz="2800" spc="-5" dirty="0">
                <a:latin typeface="Arial"/>
                <a:cs typeface="Arial"/>
              </a:rPr>
              <a:t>SQL </a:t>
            </a:r>
            <a:r>
              <a:rPr sz="2800" dirty="0">
                <a:latin typeface="Arial"/>
                <a:cs typeface="Arial"/>
              </a:rPr>
              <a:t>que </a:t>
            </a:r>
            <a:r>
              <a:rPr sz="2800" spc="-5" dirty="0">
                <a:latin typeface="Arial"/>
                <a:cs typeface="Arial"/>
              </a:rPr>
              <a:t>é </a:t>
            </a:r>
            <a:r>
              <a:rPr sz="2800" dirty="0">
                <a:latin typeface="Arial"/>
                <a:cs typeface="Arial"/>
              </a:rPr>
              <a:t>armazenada </a:t>
            </a:r>
            <a:r>
              <a:rPr sz="2800" spc="-5" dirty="0">
                <a:latin typeface="Arial"/>
                <a:cs typeface="Arial"/>
              </a:rPr>
              <a:t>no  servidor (compiladas), como um  procedimento/ </a:t>
            </a:r>
            <a:r>
              <a:rPr sz="2800" dirty="0">
                <a:latin typeface="Arial"/>
                <a:cs typeface="Arial"/>
              </a:rPr>
              <a:t>função, </a:t>
            </a:r>
            <a:r>
              <a:rPr sz="2800" spc="-5" dirty="0">
                <a:latin typeface="Arial"/>
                <a:cs typeface="Arial"/>
              </a:rPr>
              <a:t>para </a:t>
            </a:r>
            <a:r>
              <a:rPr sz="2800" dirty="0">
                <a:latin typeface="Arial"/>
                <a:cs typeface="Arial"/>
              </a:rPr>
              <a:t>eventuais  processamentos.</a:t>
            </a:r>
          </a:p>
        </p:txBody>
      </p:sp>
    </p:spTree>
    <p:extLst>
      <p:ext uri="{BB962C8B-B14F-4D97-AF65-F5344CB8AC3E}">
        <p14:creationId xmlns:p14="http://schemas.microsoft.com/office/powerpoint/2010/main" val="32197148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73374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Procedimentos armazenados</a:t>
            </a:r>
            <a:r>
              <a:rPr spc="35" dirty="0"/>
              <a:t> </a:t>
            </a:r>
            <a:r>
              <a:rPr spc="-5" dirty="0"/>
              <a:t>(ii)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00184" y="1934156"/>
            <a:ext cx="6649084" cy="35140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451484" indent="-439420">
              <a:spcBef>
                <a:spcPts val="385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451484" algn="l"/>
                <a:tab pos="452120" algn="l"/>
              </a:tabLst>
            </a:pPr>
            <a:r>
              <a:rPr sz="2400" spc="-5" dirty="0">
                <a:latin typeface="Arial"/>
                <a:cs typeface="Arial"/>
              </a:rPr>
              <a:t>Considere a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consulta:</a:t>
            </a:r>
            <a:endParaRPr sz="2400">
              <a:latin typeface="Arial"/>
              <a:cs typeface="Arial"/>
            </a:endParaRPr>
          </a:p>
          <a:p>
            <a:pPr marL="329565" marR="322580" indent="-40005">
              <a:lnSpc>
                <a:spcPct val="110000"/>
              </a:lnSpc>
              <a:spcBef>
                <a:spcPts val="5"/>
              </a:spcBef>
            </a:pP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SELECT codigop, nome FROM Projeto p, Alocacao</a:t>
            </a:r>
            <a:r>
              <a:rPr sz="2000" spc="-12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a  WHERE p.codproj =</a:t>
            </a:r>
            <a:r>
              <a:rPr sz="2000" spc="-6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a.codigop</a:t>
            </a:r>
            <a:endParaRPr sz="2000">
              <a:latin typeface="Arial"/>
              <a:cs typeface="Arial"/>
            </a:endParaRPr>
          </a:p>
          <a:p>
            <a:pPr marL="451484" marR="5080" indent="-439420">
              <a:lnSpc>
                <a:spcPts val="2590"/>
              </a:lnSpc>
              <a:spcBef>
                <a:spcPts val="610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451484" algn="l"/>
                <a:tab pos="452120" algn="l"/>
              </a:tabLst>
            </a:pPr>
            <a:r>
              <a:rPr sz="2400" spc="-5" dirty="0">
                <a:latin typeface="Arial"/>
                <a:cs typeface="Arial"/>
              </a:rPr>
              <a:t>Podemos criar um procedimento armazenado  para a </a:t>
            </a:r>
            <a:r>
              <a:rPr sz="2400" dirty="0">
                <a:latin typeface="Arial"/>
                <a:cs typeface="Arial"/>
              </a:rPr>
              <a:t>mesma,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como:</a:t>
            </a:r>
            <a:endParaRPr sz="2400">
              <a:latin typeface="Arial"/>
              <a:cs typeface="Arial"/>
            </a:endParaRPr>
          </a:p>
          <a:p>
            <a:pPr marL="500380" marR="566420" indent="-44450">
              <a:lnSpc>
                <a:spcPts val="2650"/>
              </a:lnSpc>
              <a:spcBef>
                <a:spcPts val="80"/>
              </a:spcBef>
              <a:tabLst>
                <a:tab pos="5735955" algn="l"/>
              </a:tabLst>
            </a:pP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666699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E</a:t>
            </a:r>
            <a:r>
              <a:rPr sz="2000" spc="-10" dirty="0">
                <a:solidFill>
                  <a:srgbClr val="666699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TE PRO</a:t>
            </a:r>
            <a:r>
              <a:rPr sz="2000" spc="5" dirty="0">
                <a:solidFill>
                  <a:srgbClr val="666699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EDU</a:t>
            </a:r>
            <a:r>
              <a:rPr sz="2000" spc="5" dirty="0">
                <a:solidFill>
                  <a:srgbClr val="666699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E</a:t>
            </a:r>
            <a:r>
              <a:rPr sz="2000" spc="-1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DBO.</a:t>
            </a:r>
            <a:r>
              <a:rPr sz="2000" spc="-10" dirty="0">
                <a:solidFill>
                  <a:srgbClr val="666699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locadoPr</a:t>
            </a:r>
            <a:r>
              <a:rPr sz="2000" spc="5" dirty="0">
                <a:solidFill>
                  <a:srgbClr val="666699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jeto	</a:t>
            </a:r>
            <a:r>
              <a:rPr sz="2000" spc="-5" dirty="0">
                <a:solidFill>
                  <a:srgbClr val="666699"/>
                </a:solidFill>
                <a:latin typeface="Arial"/>
                <a:cs typeface="Arial"/>
              </a:rPr>
              <a:t>AS  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SELECT codigop, nome FROM Projeto p</a:t>
            </a:r>
            <a:r>
              <a:rPr sz="2000" spc="-11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JOIN</a:t>
            </a:r>
            <a:endParaRPr sz="2000">
              <a:latin typeface="Arial"/>
              <a:cs typeface="Arial"/>
            </a:endParaRPr>
          </a:p>
          <a:p>
            <a:pPr marL="451484">
              <a:lnSpc>
                <a:spcPts val="2030"/>
              </a:lnSpc>
              <a:tabLst>
                <a:tab pos="1847214" algn="l"/>
              </a:tabLst>
            </a:pP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Alocacao</a:t>
            </a:r>
            <a:r>
              <a:rPr sz="2000" spc="-3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a	ON p.codproj =</a:t>
            </a:r>
            <a:r>
              <a:rPr sz="2000" spc="-8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a.codigop</a:t>
            </a:r>
            <a:endParaRPr sz="2000">
              <a:latin typeface="Arial"/>
              <a:cs typeface="Arial"/>
            </a:endParaRPr>
          </a:p>
          <a:p>
            <a:pPr marL="451484" indent="-439420">
              <a:spcBef>
                <a:spcPts val="285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451484" algn="l"/>
                <a:tab pos="452120" algn="l"/>
              </a:tabLst>
            </a:pPr>
            <a:r>
              <a:rPr sz="2400" spc="-5" dirty="0">
                <a:latin typeface="Arial"/>
                <a:cs typeface="Arial"/>
              </a:rPr>
              <a:t>Para executar</a:t>
            </a:r>
            <a:endParaRPr sz="2400">
              <a:latin typeface="Arial"/>
              <a:cs typeface="Arial"/>
            </a:endParaRPr>
          </a:p>
          <a:p>
            <a:pPr marL="678815">
              <a:spcBef>
                <a:spcPts val="245"/>
              </a:spcBef>
            </a:pP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EXEC AlocadoProjeto;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84518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74504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Procedimentos armazenados</a:t>
            </a:r>
            <a:r>
              <a:rPr spc="35" dirty="0"/>
              <a:t> </a:t>
            </a:r>
            <a:r>
              <a:rPr spc="-5" dirty="0"/>
              <a:t>(iii)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01151" y="2005712"/>
            <a:ext cx="8524240" cy="40722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0375" marR="5080" indent="-448309">
              <a:spcBef>
                <a:spcPts val="95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É um </a:t>
            </a:r>
            <a:r>
              <a:rPr sz="2800" dirty="0">
                <a:latin typeface="Arial"/>
                <a:cs typeface="Arial"/>
              </a:rPr>
              <a:t>método </a:t>
            </a:r>
            <a:r>
              <a:rPr sz="2800" spc="-5" dirty="0">
                <a:latin typeface="Arial"/>
                <a:cs typeface="Arial"/>
              </a:rPr>
              <a:t>de </a:t>
            </a:r>
            <a:r>
              <a:rPr sz="2800" dirty="0">
                <a:latin typeface="Arial"/>
                <a:cs typeface="Arial"/>
              </a:rPr>
              <a:t>encapsular tarefas </a:t>
            </a:r>
            <a:r>
              <a:rPr sz="2800" spc="-5" dirty="0">
                <a:latin typeface="Arial"/>
                <a:cs typeface="Arial"/>
              </a:rPr>
              <a:t>repetitivas que  são </a:t>
            </a:r>
            <a:r>
              <a:rPr sz="2800" dirty="0">
                <a:latin typeface="Arial"/>
                <a:cs typeface="Arial"/>
              </a:rPr>
              <a:t>executadas </a:t>
            </a:r>
            <a:r>
              <a:rPr sz="2800" spc="-5" dirty="0">
                <a:latin typeface="Arial"/>
                <a:cs typeface="Arial"/>
              </a:rPr>
              <a:t>mais </a:t>
            </a:r>
            <a:r>
              <a:rPr sz="2800" dirty="0">
                <a:latin typeface="Arial"/>
                <a:cs typeface="Arial"/>
              </a:rPr>
              <a:t>eficientemente</a:t>
            </a:r>
          </a:p>
          <a:p>
            <a:pPr marL="901065" lvl="1" indent="-439420">
              <a:spcBef>
                <a:spcPts val="590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400" spc="-5" dirty="0">
                <a:latin typeface="Arial"/>
                <a:cs typeface="Arial"/>
              </a:rPr>
              <a:t>Pré-compiladas</a:t>
            </a:r>
            <a:endParaRPr sz="2400" dirty="0">
              <a:latin typeface="Arial"/>
              <a:cs typeface="Arial"/>
            </a:endParaRPr>
          </a:p>
          <a:p>
            <a:pPr marL="460375" indent="-448309">
              <a:spcBef>
                <a:spcPts val="660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Procedimento </a:t>
            </a:r>
            <a:r>
              <a:rPr sz="2800" dirty="0">
                <a:latin typeface="Arial"/>
                <a:cs typeface="Arial"/>
              </a:rPr>
              <a:t>armazenado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suporta</a:t>
            </a:r>
          </a:p>
          <a:p>
            <a:pPr marL="901065" lvl="1" indent="-439420">
              <a:spcBef>
                <a:spcPts val="590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400" spc="-5" dirty="0">
                <a:latin typeface="Arial"/>
                <a:cs typeface="Arial"/>
              </a:rPr>
              <a:t>Variáveis definidas pelo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usuário;</a:t>
            </a:r>
            <a:endParaRPr sz="2400" dirty="0">
              <a:latin typeface="Arial"/>
              <a:cs typeface="Arial"/>
            </a:endParaRPr>
          </a:p>
          <a:p>
            <a:pPr marL="901065" lvl="1" indent="-439420">
              <a:spcBef>
                <a:spcPts val="575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400" spc="-5" dirty="0">
                <a:latin typeface="Arial"/>
                <a:cs typeface="Arial"/>
              </a:rPr>
              <a:t>Execução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condicional;</a:t>
            </a:r>
            <a:endParaRPr sz="2400" dirty="0">
              <a:latin typeface="Arial"/>
              <a:cs typeface="Arial"/>
            </a:endParaRPr>
          </a:p>
          <a:p>
            <a:pPr marL="901065" lvl="1" indent="-439420">
              <a:spcBef>
                <a:spcPts val="580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400" spc="-5" dirty="0">
                <a:latin typeface="Arial"/>
                <a:cs typeface="Arial"/>
              </a:rPr>
              <a:t>Chamadas a outros procedimentos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armazenados;</a:t>
            </a:r>
            <a:endParaRPr sz="2400" dirty="0">
              <a:latin typeface="Arial"/>
              <a:cs typeface="Arial"/>
            </a:endParaRPr>
          </a:p>
          <a:p>
            <a:pPr marL="901065" lvl="1" indent="-439420">
              <a:spcBef>
                <a:spcPts val="575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400" spc="-5" dirty="0">
                <a:latin typeface="Arial"/>
                <a:cs typeface="Arial"/>
              </a:rPr>
              <a:t>Parâmetros de entrada 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saída;</a:t>
            </a:r>
          </a:p>
          <a:p>
            <a:pPr marL="901065" lvl="1" indent="-439420">
              <a:spcBef>
                <a:spcPts val="580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400" spc="-5" dirty="0">
                <a:latin typeface="Arial"/>
                <a:cs typeface="Arial"/>
              </a:rPr>
              <a:t>e outras </a:t>
            </a:r>
            <a:r>
              <a:rPr sz="2400" dirty="0">
                <a:latin typeface="Arial"/>
                <a:cs typeface="Arial"/>
              </a:rPr>
              <a:t>características </a:t>
            </a:r>
            <a:r>
              <a:rPr sz="2400" spc="-5" dirty="0">
                <a:latin typeface="Arial"/>
                <a:cs typeface="Arial"/>
              </a:rPr>
              <a:t>poderosas de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programação.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0782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 flipH="1">
            <a:off x="2308340" y="184805"/>
            <a:ext cx="6691146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pc="-5" dirty="0"/>
              <a:t>Criando um</a:t>
            </a:r>
            <a:r>
              <a:rPr spc="-30" dirty="0"/>
              <a:t> </a:t>
            </a:r>
            <a:r>
              <a:rPr spc="-5" dirty="0"/>
              <a:t>procedimento  armazenado</a:t>
            </a:r>
            <a:r>
              <a:rPr spc="20" dirty="0"/>
              <a:t> </a:t>
            </a:r>
            <a:r>
              <a:rPr spc="-5" dirty="0"/>
              <a:t>(i)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522412" y="0"/>
            <a:ext cx="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/>
            <a:fld id="{81D60167-4931-47E6-BA6A-407CBD079E47}" type="slidenum">
              <a:rPr spc="-5" smtClean="0"/>
              <a:pPr marL="38100"/>
              <a:t>77</a:t>
            </a:fld>
            <a:r>
              <a:rPr spc="-10" dirty="0" smtClean="0"/>
              <a:t>/2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2550604" y="1963039"/>
            <a:ext cx="7926705" cy="373443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460375" marR="966469" indent="-448309">
              <a:lnSpc>
                <a:spcPct val="90000"/>
              </a:lnSpc>
              <a:spcBef>
                <a:spcPts val="430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Quando um procedimento armazenado é  </a:t>
            </a:r>
            <a:r>
              <a:rPr sz="2800" dirty="0">
                <a:latin typeface="Arial"/>
                <a:cs typeface="Arial"/>
              </a:rPr>
              <a:t>criado, </a:t>
            </a:r>
            <a:r>
              <a:rPr sz="2800" spc="-5" dirty="0">
                <a:latin typeface="Arial"/>
                <a:cs typeface="Arial"/>
              </a:rPr>
              <a:t>seus comandos são verificados  </a:t>
            </a:r>
            <a:r>
              <a:rPr sz="2800" dirty="0">
                <a:latin typeface="Arial"/>
                <a:cs typeface="Arial"/>
              </a:rPr>
              <a:t>sintaticamente. </a:t>
            </a:r>
            <a:r>
              <a:rPr sz="2800" spc="-5" dirty="0">
                <a:latin typeface="Arial"/>
                <a:cs typeface="Arial"/>
              </a:rPr>
              <a:t>Se </a:t>
            </a:r>
            <a:r>
              <a:rPr sz="2800" dirty="0">
                <a:latin typeface="Arial"/>
                <a:cs typeface="Arial"/>
              </a:rPr>
              <a:t>estiverem corretos, </a:t>
            </a:r>
            <a:r>
              <a:rPr sz="2800" spc="-5" dirty="0">
                <a:latin typeface="Arial"/>
                <a:cs typeface="Arial"/>
              </a:rPr>
              <a:t>o  </a:t>
            </a:r>
            <a:r>
              <a:rPr sz="2800" dirty="0">
                <a:latin typeface="Arial"/>
                <a:cs typeface="Arial"/>
              </a:rPr>
              <a:t>procedimento </a:t>
            </a:r>
            <a:r>
              <a:rPr sz="2800" spc="-5" dirty="0">
                <a:latin typeface="Arial"/>
                <a:cs typeface="Arial"/>
              </a:rPr>
              <a:t>é </a:t>
            </a:r>
            <a:r>
              <a:rPr sz="2800" dirty="0">
                <a:latin typeface="Arial"/>
                <a:cs typeface="Arial"/>
              </a:rPr>
              <a:t>criado.</a:t>
            </a:r>
            <a:endParaRPr sz="2800">
              <a:latin typeface="Arial"/>
              <a:cs typeface="Arial"/>
            </a:endParaRPr>
          </a:p>
          <a:p>
            <a:pPr marL="901065" marR="5080" lvl="1" indent="-439420">
              <a:lnSpc>
                <a:spcPts val="2590"/>
              </a:lnSpc>
              <a:spcBef>
                <a:spcPts val="635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400" spc="-5" dirty="0">
                <a:latin typeface="Arial"/>
                <a:cs typeface="Arial"/>
              </a:rPr>
              <a:t>No SQL Server o nome e o código do procedimento  são armazenados nas tabelas do </a:t>
            </a:r>
            <a:r>
              <a:rPr sz="2400" dirty="0">
                <a:latin typeface="Arial"/>
                <a:cs typeface="Arial"/>
              </a:rPr>
              <a:t>sistema  </a:t>
            </a:r>
            <a:r>
              <a:rPr sz="2400" b="1" i="1" spc="-5" dirty="0">
                <a:latin typeface="Arial"/>
                <a:cs typeface="Arial"/>
              </a:rPr>
              <a:t>sysobjects </a:t>
            </a:r>
            <a:r>
              <a:rPr sz="2400" spc="-5" dirty="0">
                <a:latin typeface="Arial"/>
                <a:cs typeface="Arial"/>
              </a:rPr>
              <a:t>e </a:t>
            </a:r>
            <a:r>
              <a:rPr sz="2400" b="1" i="1" spc="-5" dirty="0">
                <a:latin typeface="Arial"/>
                <a:cs typeface="Arial"/>
              </a:rPr>
              <a:t>syscomments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respectivamente.</a:t>
            </a:r>
            <a:endParaRPr sz="2400">
              <a:latin typeface="Arial"/>
              <a:cs typeface="Arial"/>
            </a:endParaRPr>
          </a:p>
          <a:p>
            <a:pPr marL="1306830" lvl="2" indent="-402590">
              <a:spcBef>
                <a:spcPts val="210"/>
              </a:spcBef>
              <a:buClr>
                <a:srgbClr val="009999"/>
              </a:buClr>
              <a:buSzPct val="70000"/>
              <a:buFont typeface="Wingdings"/>
              <a:buChar char=""/>
              <a:tabLst>
                <a:tab pos="1306195" algn="l"/>
                <a:tab pos="1306830" algn="l"/>
              </a:tabLst>
            </a:pPr>
            <a:r>
              <a:rPr sz="2000" dirty="0">
                <a:latin typeface="Arial"/>
                <a:cs typeface="Arial"/>
              </a:rPr>
              <a:t>Sp_helptext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AlocadoProjeto</a:t>
            </a:r>
            <a:endParaRPr>
              <a:latin typeface="Arial"/>
              <a:cs typeface="Arial"/>
            </a:endParaRPr>
          </a:p>
          <a:p>
            <a:pPr marL="901065" marR="410209" lvl="1" indent="-439420">
              <a:lnSpc>
                <a:spcPts val="2590"/>
              </a:lnSpc>
              <a:spcBef>
                <a:spcPts val="615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400" spc="-5" dirty="0">
                <a:latin typeface="Arial"/>
                <a:cs typeface="Arial"/>
              </a:rPr>
              <a:t>Um erro é </a:t>
            </a:r>
            <a:r>
              <a:rPr sz="2400" dirty="0">
                <a:latin typeface="Arial"/>
                <a:cs typeface="Arial"/>
              </a:rPr>
              <a:t>retornado </a:t>
            </a:r>
            <a:r>
              <a:rPr sz="2400" spc="-5" dirty="0">
                <a:latin typeface="Arial"/>
                <a:cs typeface="Arial"/>
              </a:rPr>
              <a:t>se algum erro de sintaxe </a:t>
            </a:r>
            <a:r>
              <a:rPr sz="2400" dirty="0">
                <a:latin typeface="Arial"/>
                <a:cs typeface="Arial"/>
              </a:rPr>
              <a:t>for  detectado, </a:t>
            </a:r>
            <a:r>
              <a:rPr sz="2400" spc="-5" dirty="0">
                <a:latin typeface="Arial"/>
                <a:cs typeface="Arial"/>
              </a:rPr>
              <a:t>e o procedimento não é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criado.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15876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 flipH="1">
            <a:off x="2348445" y="236261"/>
            <a:ext cx="6610935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pc="-5" dirty="0"/>
              <a:t>Criando um</a:t>
            </a:r>
            <a:r>
              <a:rPr spc="-30" dirty="0"/>
              <a:t> </a:t>
            </a:r>
            <a:r>
              <a:rPr spc="-5" dirty="0"/>
              <a:t>procedimento  armazenado</a:t>
            </a:r>
            <a:r>
              <a:rPr spc="20" dirty="0"/>
              <a:t> </a:t>
            </a:r>
            <a:r>
              <a:rPr spc="-5" dirty="0"/>
              <a:t>(ii)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50603" y="2005711"/>
            <a:ext cx="7980680" cy="378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0375" marR="92075" indent="-448309">
              <a:spcBef>
                <a:spcPts val="95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Um </a:t>
            </a:r>
            <a:r>
              <a:rPr sz="2800" i="1" dirty="0">
                <a:latin typeface="Arial"/>
                <a:cs typeface="Arial"/>
              </a:rPr>
              <a:t>processo </a:t>
            </a:r>
            <a:r>
              <a:rPr sz="2800" i="1" spc="-5" dirty="0">
                <a:latin typeface="Arial"/>
                <a:cs typeface="Arial"/>
              </a:rPr>
              <a:t>de </a:t>
            </a:r>
            <a:r>
              <a:rPr sz="2800" i="1" dirty="0">
                <a:latin typeface="Arial"/>
                <a:cs typeface="Arial"/>
              </a:rPr>
              <a:t>resolução </a:t>
            </a:r>
            <a:r>
              <a:rPr sz="2800" i="1" spc="-5" dirty="0">
                <a:latin typeface="Arial"/>
                <a:cs typeface="Arial"/>
              </a:rPr>
              <a:t>tardia </a:t>
            </a:r>
            <a:r>
              <a:rPr sz="2800" spc="-5" dirty="0">
                <a:latin typeface="Arial"/>
                <a:cs typeface="Arial"/>
              </a:rPr>
              <a:t>permite que  os procedimentos </a:t>
            </a:r>
            <a:r>
              <a:rPr sz="2800" dirty="0">
                <a:latin typeface="Arial"/>
                <a:cs typeface="Arial"/>
              </a:rPr>
              <a:t>referenciem </a:t>
            </a:r>
            <a:r>
              <a:rPr sz="2800" spc="-5" dirty="0">
                <a:latin typeface="Arial"/>
                <a:cs typeface="Arial"/>
              </a:rPr>
              <a:t>objetos </a:t>
            </a:r>
            <a:r>
              <a:rPr sz="2800" dirty="0">
                <a:latin typeface="Arial"/>
                <a:cs typeface="Arial"/>
              </a:rPr>
              <a:t>que não  </a:t>
            </a:r>
            <a:r>
              <a:rPr sz="2800" spc="-5" dirty="0">
                <a:latin typeface="Arial"/>
                <a:cs typeface="Arial"/>
              </a:rPr>
              <a:t>existam quando o procedimento é</a:t>
            </a:r>
            <a:r>
              <a:rPr sz="2800" spc="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criado.</a:t>
            </a:r>
          </a:p>
          <a:p>
            <a:pPr marL="901065" marR="5080" lvl="1" indent="-439420">
              <a:spcBef>
                <a:spcPts val="595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400" spc="-5" dirty="0">
                <a:latin typeface="Arial"/>
                <a:cs typeface="Arial"/>
              </a:rPr>
              <a:t>Este processo permite flexibilidade porque  procedimentos armazenados e outros </a:t>
            </a:r>
            <a:r>
              <a:rPr sz="2400" dirty="0">
                <a:latin typeface="Arial"/>
                <a:cs typeface="Arial"/>
              </a:rPr>
              <a:t>objetos </a:t>
            </a:r>
            <a:r>
              <a:rPr sz="2400" spc="-5" dirty="0">
                <a:latin typeface="Arial"/>
                <a:cs typeface="Arial"/>
              </a:rPr>
              <a:t>que  ele </a:t>
            </a:r>
            <a:r>
              <a:rPr sz="2400" dirty="0">
                <a:latin typeface="Arial"/>
                <a:cs typeface="Arial"/>
              </a:rPr>
              <a:t>referencia </a:t>
            </a:r>
            <a:r>
              <a:rPr sz="2400" spc="-5" dirty="0">
                <a:latin typeface="Arial"/>
                <a:cs typeface="Arial"/>
              </a:rPr>
              <a:t>não precisa ser criado em uma ordem  </a:t>
            </a:r>
            <a:r>
              <a:rPr sz="2400" dirty="0">
                <a:latin typeface="Arial"/>
                <a:cs typeface="Arial"/>
              </a:rPr>
              <a:t>em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particular.</a:t>
            </a:r>
            <a:endParaRPr sz="2400" dirty="0">
              <a:latin typeface="Arial"/>
              <a:cs typeface="Arial"/>
            </a:endParaRPr>
          </a:p>
          <a:p>
            <a:pPr marL="460375" marR="1657350" indent="-448309">
              <a:spcBef>
                <a:spcPts val="655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Os objetos </a:t>
            </a:r>
            <a:r>
              <a:rPr sz="2800" dirty="0">
                <a:latin typeface="Arial"/>
                <a:cs typeface="Arial"/>
              </a:rPr>
              <a:t>precisam </a:t>
            </a:r>
            <a:r>
              <a:rPr sz="2800" spc="-5" dirty="0">
                <a:latin typeface="Arial"/>
                <a:cs typeface="Arial"/>
              </a:rPr>
              <a:t>existir quando o  procedimento for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executado.</a:t>
            </a:r>
          </a:p>
        </p:txBody>
      </p:sp>
    </p:spTree>
    <p:extLst>
      <p:ext uri="{BB962C8B-B14F-4D97-AF65-F5344CB8AC3E}">
        <p14:creationId xmlns:p14="http://schemas.microsoft.com/office/powerpoint/2010/main" val="42171845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 flipH="1">
            <a:off x="1522411" y="1"/>
            <a:ext cx="8940925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pc="-5" dirty="0"/>
              <a:t>Criando um</a:t>
            </a:r>
            <a:r>
              <a:rPr spc="-30" dirty="0"/>
              <a:t> </a:t>
            </a:r>
            <a:r>
              <a:rPr spc="-5" dirty="0"/>
              <a:t>procedimento  armazenado</a:t>
            </a:r>
            <a:r>
              <a:rPr spc="20" dirty="0"/>
              <a:t> </a:t>
            </a:r>
            <a:r>
              <a:rPr spc="-5" dirty="0"/>
              <a:t>(iii)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50603" y="1963039"/>
            <a:ext cx="7912734" cy="434403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460375" marR="513715" indent="-448309">
              <a:lnSpc>
                <a:spcPct val="90000"/>
              </a:lnSpc>
              <a:spcBef>
                <a:spcPts val="430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Quando o procedimento é </a:t>
            </a:r>
            <a:r>
              <a:rPr sz="2800" dirty="0">
                <a:latin typeface="Arial"/>
                <a:cs typeface="Arial"/>
              </a:rPr>
              <a:t>executado pela  </a:t>
            </a:r>
            <a:r>
              <a:rPr sz="2800" spc="-5" dirty="0">
                <a:latin typeface="Arial"/>
                <a:cs typeface="Arial"/>
              </a:rPr>
              <a:t>primeira </a:t>
            </a:r>
            <a:r>
              <a:rPr sz="2800" dirty="0">
                <a:latin typeface="Arial"/>
                <a:cs typeface="Arial"/>
              </a:rPr>
              <a:t>vez, </a:t>
            </a:r>
            <a:r>
              <a:rPr sz="2800" spc="-5" dirty="0">
                <a:latin typeface="Arial"/>
                <a:cs typeface="Arial"/>
              </a:rPr>
              <a:t>ou </a:t>
            </a:r>
            <a:r>
              <a:rPr sz="2800" dirty="0">
                <a:latin typeface="Arial"/>
                <a:cs typeface="Arial"/>
              </a:rPr>
              <a:t>se ele for </a:t>
            </a:r>
            <a:r>
              <a:rPr sz="2800" spc="-5" dirty="0">
                <a:latin typeface="Arial"/>
                <a:cs typeface="Arial"/>
              </a:rPr>
              <a:t>recompilado, o  </a:t>
            </a:r>
            <a:r>
              <a:rPr sz="2800" dirty="0">
                <a:latin typeface="Arial"/>
                <a:cs typeface="Arial"/>
              </a:rPr>
              <a:t>processador </a:t>
            </a:r>
            <a:r>
              <a:rPr sz="2800" spc="-5" dirty="0">
                <a:latin typeface="Arial"/>
                <a:cs typeface="Arial"/>
              </a:rPr>
              <a:t>de </a:t>
            </a:r>
            <a:r>
              <a:rPr sz="2800" dirty="0">
                <a:latin typeface="Arial"/>
                <a:cs typeface="Arial"/>
              </a:rPr>
              <a:t>consulta ler </a:t>
            </a:r>
            <a:r>
              <a:rPr sz="2800" spc="-5" dirty="0">
                <a:latin typeface="Arial"/>
                <a:cs typeface="Arial"/>
              </a:rPr>
              <a:t>o </a:t>
            </a:r>
            <a:r>
              <a:rPr sz="2800" dirty="0">
                <a:latin typeface="Arial"/>
                <a:cs typeface="Arial"/>
              </a:rPr>
              <a:t>procedimento  armazenado </a:t>
            </a:r>
            <a:r>
              <a:rPr sz="2800" spc="-5" dirty="0">
                <a:latin typeface="Arial"/>
                <a:cs typeface="Arial"/>
              </a:rPr>
              <a:t>em um </a:t>
            </a:r>
            <a:r>
              <a:rPr sz="2800" dirty="0">
                <a:latin typeface="Arial"/>
                <a:cs typeface="Arial"/>
              </a:rPr>
              <a:t>processo </a:t>
            </a:r>
            <a:r>
              <a:rPr sz="2800" spc="-5" dirty="0">
                <a:latin typeface="Arial"/>
                <a:cs typeface="Arial"/>
              </a:rPr>
              <a:t>chamado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resolução</a:t>
            </a:r>
            <a:r>
              <a:rPr sz="2800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460375" marR="181610" indent="-448309">
              <a:lnSpc>
                <a:spcPct val="90000"/>
              </a:lnSpc>
              <a:spcBef>
                <a:spcPts val="675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  <a:tab pos="7010400" algn="l"/>
              </a:tabLst>
            </a:pPr>
            <a:r>
              <a:rPr sz="2800" spc="-5" dirty="0">
                <a:latin typeface="Arial"/>
                <a:cs typeface="Arial"/>
              </a:rPr>
              <a:t>Em seguida o otimizador de </a:t>
            </a:r>
            <a:r>
              <a:rPr sz="2800" dirty="0">
                <a:latin typeface="Arial"/>
                <a:cs typeface="Arial"/>
              </a:rPr>
              <a:t>consultas analisa  </a:t>
            </a:r>
            <a:r>
              <a:rPr sz="2800" spc="-5" dirty="0">
                <a:latin typeface="Arial"/>
                <a:cs typeface="Arial"/>
              </a:rPr>
              <a:t>as </a:t>
            </a:r>
            <a:r>
              <a:rPr sz="2800" dirty="0">
                <a:latin typeface="Arial"/>
                <a:cs typeface="Arial"/>
              </a:rPr>
              <a:t>declarações </a:t>
            </a:r>
            <a:r>
              <a:rPr sz="2800" spc="-5" dirty="0">
                <a:latin typeface="Arial"/>
                <a:cs typeface="Arial"/>
              </a:rPr>
              <a:t>no </a:t>
            </a:r>
            <a:r>
              <a:rPr sz="2800" dirty="0">
                <a:latin typeface="Arial"/>
                <a:cs typeface="Arial"/>
              </a:rPr>
              <a:t>procedimento </a:t>
            </a:r>
            <a:r>
              <a:rPr sz="2800" spc="-5" dirty="0">
                <a:latin typeface="Arial"/>
                <a:cs typeface="Arial"/>
              </a:rPr>
              <a:t>e </a:t>
            </a:r>
            <a:r>
              <a:rPr sz="2800" dirty="0">
                <a:latin typeface="Arial"/>
                <a:cs typeface="Arial"/>
              </a:rPr>
              <a:t>cria </a:t>
            </a:r>
            <a:r>
              <a:rPr sz="2800" spc="-5" dirty="0">
                <a:latin typeface="Arial"/>
                <a:cs typeface="Arial"/>
              </a:rPr>
              <a:t>um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 p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l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n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q</a:t>
            </a:r>
            <a:r>
              <a:rPr sz="2800" dirty="0">
                <a:latin typeface="Arial"/>
                <a:cs typeface="Arial"/>
              </a:rPr>
              <a:t>u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nt</a:t>
            </a:r>
            <a:r>
              <a:rPr sz="2800" spc="5" dirty="0">
                <a:latin typeface="Arial"/>
                <a:cs typeface="Arial"/>
              </a:rPr>
              <a:t>é</a:t>
            </a:r>
            <a:r>
              <a:rPr sz="2800" spc="-5" dirty="0">
                <a:latin typeface="Arial"/>
                <a:cs typeface="Arial"/>
              </a:rPr>
              <a:t>m o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mét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do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mais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spc="5" dirty="0">
                <a:latin typeface="Arial"/>
                <a:cs typeface="Arial"/>
              </a:rPr>
              <a:t>á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do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ra  </a:t>
            </a:r>
            <a:r>
              <a:rPr sz="2800" dirty="0">
                <a:latin typeface="Arial"/>
                <a:cs typeface="Arial"/>
              </a:rPr>
              <a:t>acessar os dados 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Arial"/>
                <a:cs typeface="Arial"/>
              </a:rPr>
              <a:t>memória</a:t>
            </a:r>
            <a:endParaRPr sz="2800">
              <a:latin typeface="Arial"/>
              <a:cs typeface="Arial"/>
            </a:endParaRPr>
          </a:p>
          <a:p>
            <a:pPr marL="901065" marR="5080" lvl="1" indent="-439420">
              <a:lnSpc>
                <a:spcPts val="2590"/>
              </a:lnSpc>
              <a:spcBef>
                <a:spcPts val="630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400" spc="-5" dirty="0">
                <a:latin typeface="Arial"/>
                <a:cs typeface="Arial"/>
              </a:rPr>
              <a:t>Quantidade de dados nas tabelas, </a:t>
            </a:r>
            <a:r>
              <a:rPr sz="2400" dirty="0">
                <a:latin typeface="Arial"/>
                <a:cs typeface="Arial"/>
              </a:rPr>
              <a:t>índices, </a:t>
            </a:r>
            <a:r>
              <a:rPr sz="2400" spc="-5" dirty="0">
                <a:latin typeface="Arial"/>
                <a:cs typeface="Arial"/>
              </a:rPr>
              <a:t>junções,  </a:t>
            </a:r>
            <a:r>
              <a:rPr sz="2400" dirty="0"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0347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1040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" dirty="0"/>
              <a:t>SQL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304208" y="6615881"/>
            <a:ext cx="2838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z="1000" spc="-5" dirty="0">
                <a:solidFill>
                  <a:srgbClr val="292929"/>
                </a:solidFill>
                <a:latin typeface="Arial"/>
                <a:cs typeface="Arial"/>
              </a:rPr>
              <a:pPr marL="25400"/>
              <a:t>8</a:t>
            </a:fld>
            <a:r>
              <a:rPr sz="1000" spc="-10" dirty="0">
                <a:solidFill>
                  <a:srgbClr val="292929"/>
                </a:solidFill>
                <a:latin typeface="Arial"/>
                <a:cs typeface="Arial"/>
              </a:rPr>
              <a:t>/72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0603" y="1481683"/>
            <a:ext cx="7914640" cy="529336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spcBef>
                <a:spcPts val="865"/>
              </a:spcBef>
            </a:pPr>
            <a:r>
              <a:rPr sz="3200" spc="-5" dirty="0">
                <a:solidFill>
                  <a:srgbClr val="990000"/>
                </a:solidFill>
                <a:latin typeface="Arial"/>
                <a:cs typeface="Arial"/>
              </a:rPr>
              <a:t>Enfoques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de</a:t>
            </a:r>
            <a:r>
              <a:rPr sz="3200" spc="-3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SQL:</a:t>
            </a:r>
            <a:endParaRPr sz="3200">
              <a:latin typeface="Arial"/>
              <a:cs typeface="Arial"/>
            </a:endParaRPr>
          </a:p>
          <a:p>
            <a:pPr marL="460375" marR="499109" indent="-448309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Linguagem interativa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 consulta (ad- 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hoc):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usuários podem definir consultas  independente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32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programas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 marL="460375" marR="49530" indent="-448309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Linguagem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programação para</a:t>
            </a:r>
            <a:r>
              <a:rPr sz="32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acesso  a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banco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dados: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comandos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SQL 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embutidos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programas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32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aplicação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 marL="460375" marR="5080" indent="-448309" algn="just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Linguagem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de administração de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dados:</a:t>
            </a:r>
            <a:r>
              <a:rPr sz="3200" spc="-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o  DBA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pode utilizar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SQL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realizar suas 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tarefas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02159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27031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Com</a:t>
            </a:r>
            <a:r>
              <a:rPr spc="-20" dirty="0"/>
              <a:t>p</a:t>
            </a:r>
            <a:r>
              <a:rPr spc="-5" dirty="0"/>
              <a:t>ilação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50603" y="1963039"/>
            <a:ext cx="7976234" cy="445198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0375" marR="125730" indent="-448309">
              <a:lnSpc>
                <a:spcPts val="3020"/>
              </a:lnSpc>
              <a:spcBef>
                <a:spcPts val="480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É o </a:t>
            </a:r>
            <a:r>
              <a:rPr sz="2800" dirty="0">
                <a:latin typeface="Arial"/>
                <a:cs typeface="Arial"/>
              </a:rPr>
              <a:t>processo </a:t>
            </a:r>
            <a:r>
              <a:rPr sz="2800" spc="-5" dirty="0">
                <a:latin typeface="Arial"/>
                <a:cs typeface="Arial"/>
              </a:rPr>
              <a:t>de analisar o procedimento e  </a:t>
            </a:r>
            <a:r>
              <a:rPr sz="2800" dirty="0">
                <a:latin typeface="Arial"/>
                <a:cs typeface="Arial"/>
              </a:rPr>
              <a:t>criar </a:t>
            </a:r>
            <a:r>
              <a:rPr sz="2800" spc="-5" dirty="0">
                <a:latin typeface="Arial"/>
                <a:cs typeface="Arial"/>
              </a:rPr>
              <a:t>um plano de </a:t>
            </a:r>
            <a:r>
              <a:rPr sz="2800" dirty="0">
                <a:latin typeface="Arial"/>
                <a:cs typeface="Arial"/>
              </a:rPr>
              <a:t>execução que será colocado  </a:t>
            </a:r>
            <a:r>
              <a:rPr sz="2800" spc="-5" dirty="0">
                <a:latin typeface="Arial"/>
                <a:cs typeface="Arial"/>
              </a:rPr>
              <a:t>na memória - </a:t>
            </a:r>
            <a:r>
              <a:rPr sz="2800" dirty="0">
                <a:latin typeface="Arial"/>
                <a:cs typeface="Arial"/>
              </a:rPr>
              <a:t>tabela</a:t>
            </a:r>
            <a:r>
              <a:rPr sz="2800" spc="5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sysprocedures</a:t>
            </a:r>
            <a:endParaRPr sz="2800" dirty="0">
              <a:latin typeface="Arial"/>
              <a:cs typeface="Arial"/>
            </a:endParaRPr>
          </a:p>
          <a:p>
            <a:pPr marL="460375" marR="780415" indent="-448309">
              <a:lnSpc>
                <a:spcPts val="3020"/>
              </a:lnSpc>
              <a:spcBef>
                <a:spcPts val="685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A memória </a:t>
            </a:r>
            <a:r>
              <a:rPr sz="2800" dirty="0">
                <a:latin typeface="Arial"/>
                <a:cs typeface="Arial"/>
              </a:rPr>
              <a:t>contém </a:t>
            </a:r>
            <a:r>
              <a:rPr sz="2800" spc="-5" dirty="0">
                <a:latin typeface="Arial"/>
                <a:cs typeface="Arial"/>
              </a:rPr>
              <a:t>os planos de </a:t>
            </a:r>
            <a:r>
              <a:rPr sz="2800" dirty="0">
                <a:latin typeface="Arial"/>
                <a:cs typeface="Arial"/>
              </a:rPr>
              <a:t>execução  </a:t>
            </a:r>
            <a:r>
              <a:rPr sz="2800" spc="-5" dirty="0">
                <a:latin typeface="Arial"/>
                <a:cs typeface="Arial"/>
              </a:rPr>
              <a:t>mais valiosos.</a:t>
            </a:r>
            <a:endParaRPr sz="2800" dirty="0">
              <a:latin typeface="Arial"/>
              <a:cs typeface="Arial"/>
            </a:endParaRPr>
          </a:p>
          <a:p>
            <a:pPr marL="460375" marR="544195" indent="-448309">
              <a:lnSpc>
                <a:spcPts val="3030"/>
              </a:lnSpc>
              <a:spcBef>
                <a:spcPts val="670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Fatos que incrementam o </a:t>
            </a:r>
            <a:r>
              <a:rPr sz="2800" dirty="0">
                <a:latin typeface="Arial"/>
                <a:cs typeface="Arial"/>
              </a:rPr>
              <a:t>valor </a:t>
            </a:r>
            <a:r>
              <a:rPr sz="2800" spc="-5" dirty="0">
                <a:latin typeface="Arial"/>
                <a:cs typeface="Arial"/>
              </a:rPr>
              <a:t>de um plano  </a:t>
            </a:r>
            <a:r>
              <a:rPr sz="2800" dirty="0">
                <a:latin typeface="Arial"/>
                <a:cs typeface="Arial"/>
              </a:rPr>
              <a:t>incluem:</a:t>
            </a:r>
          </a:p>
          <a:p>
            <a:pPr marL="1306830" lvl="1" indent="-402590">
              <a:spcBef>
                <a:spcPts val="215"/>
              </a:spcBef>
              <a:buClr>
                <a:srgbClr val="009999"/>
              </a:buClr>
              <a:buSzPct val="70000"/>
              <a:buFont typeface="Wingdings"/>
              <a:buChar char=""/>
              <a:tabLst>
                <a:tab pos="1306195" algn="l"/>
                <a:tab pos="1306830" algn="l"/>
              </a:tabLst>
            </a:pPr>
            <a:r>
              <a:rPr sz="2000" dirty="0">
                <a:latin typeface="Arial"/>
                <a:cs typeface="Arial"/>
              </a:rPr>
              <a:t>Tempo necessário para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compilar</a:t>
            </a:r>
          </a:p>
          <a:p>
            <a:pPr marL="1306830" lvl="1" indent="-402590">
              <a:spcBef>
                <a:spcPts val="235"/>
              </a:spcBef>
              <a:buClr>
                <a:srgbClr val="009999"/>
              </a:buClr>
              <a:buSzPct val="70000"/>
              <a:buFont typeface="Wingdings"/>
              <a:buChar char=""/>
              <a:tabLst>
                <a:tab pos="1306195" algn="l"/>
                <a:tab pos="1306830" algn="l"/>
              </a:tabLst>
            </a:pPr>
            <a:r>
              <a:rPr sz="2000" spc="5" dirty="0">
                <a:latin typeface="Arial"/>
                <a:cs typeface="Arial"/>
              </a:rPr>
              <a:t>Uso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freqüente</a:t>
            </a:r>
          </a:p>
          <a:p>
            <a:pPr marL="460375" indent="-448309">
              <a:lnSpc>
                <a:spcPts val="3195"/>
              </a:lnSpc>
              <a:spcBef>
                <a:spcPts val="320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O espaço </a:t>
            </a:r>
            <a:r>
              <a:rPr sz="2800" dirty="0">
                <a:latin typeface="Arial"/>
                <a:cs typeface="Arial"/>
              </a:rPr>
              <a:t>necessário </a:t>
            </a:r>
            <a:r>
              <a:rPr sz="2800" spc="-5" dirty="0">
                <a:latin typeface="Arial"/>
                <a:cs typeface="Arial"/>
              </a:rPr>
              <a:t>para armazenar o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plano</a:t>
            </a:r>
          </a:p>
          <a:p>
            <a:pPr marL="114300">
              <a:lnSpc>
                <a:spcPts val="3195"/>
              </a:lnSpc>
              <a:tabLst>
                <a:tab pos="460375" algn="l"/>
                <a:tab pos="7962900" algn="l"/>
              </a:tabLst>
            </a:pPr>
            <a:r>
              <a:rPr sz="2800" u="sng" spc="-5" dirty="0">
                <a:uFill>
                  <a:solidFill>
                    <a:srgbClr val="9AAC97"/>
                  </a:solidFill>
                </a:uFill>
                <a:latin typeface="Arial"/>
                <a:cs typeface="Arial"/>
              </a:rPr>
              <a:t> 	decrementa seu</a:t>
            </a:r>
            <a:r>
              <a:rPr sz="2800" u="sng" spc="-30" dirty="0">
                <a:uFill>
                  <a:solidFill>
                    <a:srgbClr val="9AAC97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uFill>
                  <a:solidFill>
                    <a:srgbClr val="9AAC97"/>
                  </a:solidFill>
                </a:uFill>
                <a:latin typeface="Arial"/>
                <a:cs typeface="Arial"/>
              </a:rPr>
              <a:t>valor	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51845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56394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Vantagens</a:t>
            </a:r>
            <a:r>
              <a:rPr spc="-50" dirty="0"/>
              <a:t> </a:t>
            </a:r>
            <a:r>
              <a:rPr spc="-5" dirty="0"/>
              <a:t>fundamentais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50603" y="1969135"/>
            <a:ext cx="7305040" cy="3813222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60375" marR="40005" indent="-448309">
              <a:lnSpc>
                <a:spcPts val="2700"/>
              </a:lnSpc>
              <a:spcBef>
                <a:spcPts val="434"/>
              </a:spcBef>
              <a:buClr>
                <a:srgbClr val="009999"/>
              </a:buClr>
              <a:buSzPct val="70000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500" spc="-5" dirty="0">
                <a:latin typeface="Arial"/>
                <a:cs typeface="Arial"/>
              </a:rPr>
              <a:t>Quando o procedimento é executado pela  primeira vez, o plano de consulta é lido e  completamente otimizado na forma de um </a:t>
            </a:r>
            <a:r>
              <a:rPr sz="2500" i="1" spc="-5" dirty="0">
                <a:latin typeface="Arial"/>
                <a:cs typeface="Arial"/>
              </a:rPr>
              <a:t>plano  de procedimento </a:t>
            </a:r>
            <a:r>
              <a:rPr sz="2500" spc="-5" dirty="0">
                <a:latin typeface="Arial"/>
                <a:cs typeface="Arial"/>
              </a:rPr>
              <a:t>e então</a:t>
            </a:r>
            <a:r>
              <a:rPr sz="2500" spc="15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executado</a:t>
            </a:r>
            <a:endParaRPr sz="2500">
              <a:latin typeface="Arial"/>
              <a:cs typeface="Arial"/>
            </a:endParaRPr>
          </a:p>
          <a:p>
            <a:pPr marL="901065" marR="5080" lvl="1" indent="-439420">
              <a:lnSpc>
                <a:spcPts val="2160"/>
              </a:lnSpc>
              <a:spcBef>
                <a:spcPts val="480"/>
              </a:spcBef>
              <a:buClr>
                <a:srgbClr val="666699"/>
              </a:buClr>
              <a:buSzPct val="65000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000" dirty="0">
                <a:latin typeface="Arial"/>
                <a:cs typeface="Arial"/>
              </a:rPr>
              <a:t>Isso </a:t>
            </a:r>
            <a:r>
              <a:rPr sz="2000" spc="-5" dirty="0">
                <a:latin typeface="Arial"/>
                <a:cs typeface="Arial"/>
              </a:rPr>
              <a:t>evita </a:t>
            </a:r>
            <a:r>
              <a:rPr sz="2000" dirty="0">
                <a:latin typeface="Arial"/>
                <a:cs typeface="Arial"/>
              </a:rPr>
              <a:t>a analise sintática, resolução a cada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execução  da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consulta</a:t>
            </a:r>
            <a:endParaRPr sz="2000">
              <a:latin typeface="Arial"/>
              <a:cs typeface="Arial"/>
            </a:endParaRPr>
          </a:p>
          <a:p>
            <a:pPr marL="460375" marR="471805" indent="-448309">
              <a:lnSpc>
                <a:spcPct val="90000"/>
              </a:lnSpc>
              <a:spcBef>
                <a:spcPts val="560"/>
              </a:spcBef>
              <a:buClr>
                <a:srgbClr val="009999"/>
              </a:buClr>
              <a:buSzPct val="70000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500" spc="-5" dirty="0">
                <a:latin typeface="Arial"/>
                <a:cs typeface="Arial"/>
              </a:rPr>
              <a:t>Depois de ser executado pela primeira vez, o  plano de um procedimento armazenado é  armazenado na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memória</a:t>
            </a:r>
            <a:endParaRPr sz="2500">
              <a:latin typeface="Arial"/>
              <a:cs typeface="Arial"/>
            </a:endParaRPr>
          </a:p>
          <a:p>
            <a:pPr marL="901065" marR="316230" lvl="1" indent="-439420">
              <a:lnSpc>
                <a:spcPts val="2160"/>
              </a:lnSpc>
              <a:spcBef>
                <a:spcPts val="520"/>
              </a:spcBef>
              <a:buClr>
                <a:srgbClr val="666699"/>
              </a:buClr>
              <a:buSzPct val="65000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000" dirty="0">
                <a:latin typeface="Arial"/>
                <a:cs typeface="Arial"/>
              </a:rPr>
              <a:t>Da próxima vez que se utilizar esse procedimento na  mesma sessão, ele será lido da memória e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executado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98082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3043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Vantagens</a:t>
            </a:r>
            <a:r>
              <a:rPr spc="-70" dirty="0"/>
              <a:t> </a:t>
            </a:r>
            <a:r>
              <a:rPr spc="-5" dirty="0"/>
              <a:t>(i)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50604" y="1902072"/>
            <a:ext cx="7437755" cy="435038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460375" indent="-448309">
              <a:spcBef>
                <a:spcPts val="894"/>
              </a:spcBef>
              <a:buClr>
                <a:srgbClr val="009999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latin typeface="Arial"/>
                <a:cs typeface="Arial"/>
              </a:rPr>
              <a:t>Desempenho</a:t>
            </a:r>
            <a:endParaRPr sz="3200">
              <a:latin typeface="Arial"/>
              <a:cs typeface="Arial"/>
            </a:endParaRPr>
          </a:p>
          <a:p>
            <a:pPr marL="901065" lvl="1" indent="-439420">
              <a:spcBef>
                <a:spcPts val="690"/>
              </a:spcBef>
              <a:buClr>
                <a:srgbClr val="666699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latin typeface="Arial"/>
                <a:cs typeface="Arial"/>
              </a:rPr>
              <a:t>Reduz o </a:t>
            </a:r>
            <a:r>
              <a:rPr sz="2800" dirty="0">
                <a:latin typeface="Arial"/>
                <a:cs typeface="Arial"/>
              </a:rPr>
              <a:t>tráfego na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rede.</a:t>
            </a:r>
            <a:endParaRPr sz="2800">
              <a:latin typeface="Arial"/>
              <a:cs typeface="Arial"/>
            </a:endParaRPr>
          </a:p>
          <a:p>
            <a:pPr marL="1306830" marR="5080" lvl="2" indent="-402590">
              <a:spcBef>
                <a:spcPts val="590"/>
              </a:spcBef>
              <a:buClr>
                <a:srgbClr val="009999"/>
              </a:buClr>
              <a:buSzPct val="68750"/>
              <a:buFont typeface="Wingdings"/>
              <a:buChar char=""/>
              <a:tabLst>
                <a:tab pos="1306195" algn="l"/>
                <a:tab pos="1306830" algn="l"/>
              </a:tabLst>
            </a:pPr>
            <a:r>
              <a:rPr sz="2400" spc="-5" dirty="0">
                <a:latin typeface="Arial"/>
                <a:cs typeface="Arial"/>
              </a:rPr>
              <a:t>Ao invés dos usuários enviarem centenas de  comandos </a:t>
            </a:r>
            <a:r>
              <a:rPr sz="2400" dirty="0">
                <a:latin typeface="Arial"/>
                <a:cs typeface="Arial"/>
              </a:rPr>
              <a:t>SQL </a:t>
            </a:r>
            <a:r>
              <a:rPr sz="2400" spc="-5" dirty="0">
                <a:latin typeface="Arial"/>
                <a:cs typeface="Arial"/>
              </a:rPr>
              <a:t>pela rede, os usuários  podem executar operações complexas  enviando apenas um comando, o que reduz 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quantidade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requisições entre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clientes  e os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servidor.</a:t>
            </a:r>
            <a:endParaRPr sz="2400">
              <a:latin typeface="Arial"/>
              <a:cs typeface="Arial"/>
            </a:endParaRPr>
          </a:p>
          <a:p>
            <a:pPr marL="901065" lvl="1" indent="-439420">
              <a:spcBef>
                <a:spcPts val="660"/>
              </a:spcBef>
              <a:buClr>
                <a:srgbClr val="666699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latin typeface="Arial"/>
                <a:cs typeface="Arial"/>
              </a:rPr>
              <a:t>Exemplo:</a:t>
            </a:r>
            <a:endParaRPr sz="2800">
              <a:latin typeface="Arial"/>
              <a:cs typeface="Arial"/>
            </a:endParaRPr>
          </a:p>
          <a:p>
            <a:pPr marL="1306830" lvl="2" indent="-402590">
              <a:spcBef>
                <a:spcPts val="595"/>
              </a:spcBef>
              <a:buClr>
                <a:srgbClr val="009999"/>
              </a:buClr>
              <a:buSzPct val="68750"/>
              <a:buFont typeface="Wingdings"/>
              <a:buChar char=""/>
              <a:tabLst>
                <a:tab pos="1306195" algn="l"/>
                <a:tab pos="1306830" algn="l"/>
              </a:tabLst>
            </a:pPr>
            <a:r>
              <a:rPr sz="2400" spc="-10" dirty="0">
                <a:latin typeface="Arial"/>
                <a:cs typeface="Arial"/>
              </a:rPr>
              <a:t>EXEC </a:t>
            </a:r>
            <a:r>
              <a:rPr sz="2400" spc="-5" dirty="0">
                <a:latin typeface="Arial"/>
                <a:cs typeface="Arial"/>
              </a:rPr>
              <a:t>AlocadoProjeto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18587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31565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Vantagens</a:t>
            </a:r>
            <a:r>
              <a:rPr spc="-65" dirty="0"/>
              <a:t> </a:t>
            </a:r>
            <a:r>
              <a:rPr spc="-5" dirty="0"/>
              <a:t>(ii)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50604" y="1902071"/>
            <a:ext cx="7361555" cy="415290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460375" indent="-448309">
              <a:spcBef>
                <a:spcPts val="894"/>
              </a:spcBef>
              <a:buClr>
                <a:srgbClr val="009999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latin typeface="Arial"/>
                <a:cs typeface="Arial"/>
              </a:rPr>
              <a:t>Fácil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Gerenciamento</a:t>
            </a:r>
            <a:endParaRPr sz="3200">
              <a:latin typeface="Arial"/>
              <a:cs typeface="Arial"/>
            </a:endParaRPr>
          </a:p>
          <a:p>
            <a:pPr marL="901065" marR="635635" lvl="1" indent="-439420">
              <a:spcBef>
                <a:spcPts val="690"/>
              </a:spcBef>
              <a:buClr>
                <a:srgbClr val="666699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latin typeface="Arial"/>
                <a:cs typeface="Arial"/>
              </a:rPr>
              <a:t>Procedimentos armazenados podem  encapsular as regras do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negócio.</a:t>
            </a:r>
            <a:endParaRPr sz="2800">
              <a:latin typeface="Arial"/>
              <a:cs typeface="Arial"/>
            </a:endParaRPr>
          </a:p>
          <a:p>
            <a:pPr marL="1306830" marR="863600" lvl="2" indent="-402590">
              <a:spcBef>
                <a:spcPts val="590"/>
              </a:spcBef>
              <a:buClr>
                <a:srgbClr val="009999"/>
              </a:buClr>
              <a:buSzPct val="68750"/>
              <a:buFont typeface="Wingdings"/>
              <a:buChar char=""/>
              <a:tabLst>
                <a:tab pos="1306195" algn="l"/>
                <a:tab pos="1306830" algn="l"/>
              </a:tabLst>
            </a:pPr>
            <a:r>
              <a:rPr sz="2400" spc="-5" dirty="0">
                <a:latin typeface="Arial"/>
                <a:cs typeface="Arial"/>
              </a:rPr>
              <a:t>Tais </a:t>
            </a:r>
            <a:r>
              <a:rPr sz="2400" dirty="0">
                <a:latin typeface="Arial"/>
                <a:cs typeface="Arial"/>
              </a:rPr>
              <a:t>regras, </a:t>
            </a:r>
            <a:r>
              <a:rPr sz="2400" spc="-1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mudarem, poderão ser  trocadas em </a:t>
            </a:r>
            <a:r>
              <a:rPr sz="2400" spc="-10" dirty="0">
                <a:latin typeface="Arial"/>
                <a:cs typeface="Arial"/>
              </a:rPr>
              <a:t>um </a:t>
            </a:r>
            <a:r>
              <a:rPr sz="2400" spc="-5" dirty="0">
                <a:latin typeface="Arial"/>
                <a:cs typeface="Arial"/>
              </a:rPr>
              <a:t>único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lugar.</a:t>
            </a:r>
            <a:endParaRPr sz="2400">
              <a:latin typeface="Arial"/>
              <a:cs typeface="Arial"/>
            </a:endParaRPr>
          </a:p>
          <a:p>
            <a:pPr marL="901065" marR="5080" lvl="1" indent="-439420">
              <a:spcBef>
                <a:spcPts val="660"/>
              </a:spcBef>
              <a:buClr>
                <a:srgbClr val="666699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latin typeface="Arial"/>
                <a:cs typeface="Arial"/>
              </a:rPr>
              <a:t>Todos os </a:t>
            </a:r>
            <a:r>
              <a:rPr sz="2800" dirty="0">
                <a:latin typeface="Arial"/>
                <a:cs typeface="Arial"/>
              </a:rPr>
              <a:t>usuários </a:t>
            </a:r>
            <a:r>
              <a:rPr sz="2800" spc="-5" dirty="0">
                <a:latin typeface="Arial"/>
                <a:cs typeface="Arial"/>
              </a:rPr>
              <a:t>podem usar o mesmo  procedimento para </a:t>
            </a:r>
            <a:r>
              <a:rPr sz="2800" dirty="0">
                <a:latin typeface="Arial"/>
                <a:cs typeface="Arial"/>
              </a:rPr>
              <a:t>assegurar  consistência </a:t>
            </a:r>
            <a:r>
              <a:rPr sz="2800" spc="-5" dirty="0">
                <a:latin typeface="Arial"/>
                <a:cs typeface="Arial"/>
              </a:rPr>
              <a:t>ao </a:t>
            </a:r>
            <a:r>
              <a:rPr sz="2800" dirty="0">
                <a:latin typeface="Arial"/>
                <a:cs typeface="Arial"/>
              </a:rPr>
              <a:t>acesso </a:t>
            </a: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dados </a:t>
            </a:r>
            <a:r>
              <a:rPr sz="2800" spc="-5" dirty="0">
                <a:latin typeface="Arial"/>
                <a:cs typeface="Arial"/>
              </a:rPr>
              <a:t>e  </a:t>
            </a:r>
            <a:r>
              <a:rPr sz="2800" dirty="0">
                <a:latin typeface="Arial"/>
                <a:cs typeface="Arial"/>
              </a:rPr>
              <a:t>modificação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46144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32689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Vantagens</a:t>
            </a:r>
            <a:r>
              <a:rPr spc="-60" dirty="0"/>
              <a:t> </a:t>
            </a:r>
            <a:r>
              <a:rPr spc="-5" dirty="0"/>
              <a:t>(iii)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50604" y="1918003"/>
            <a:ext cx="7930515" cy="405384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460375" indent="-448309">
              <a:spcBef>
                <a:spcPts val="785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Segurança</a:t>
            </a:r>
            <a:endParaRPr sz="2800">
              <a:latin typeface="Arial"/>
              <a:cs typeface="Arial"/>
            </a:endParaRPr>
          </a:p>
          <a:p>
            <a:pPr marL="901065" marR="207645" lvl="1" indent="-439420">
              <a:spcBef>
                <a:spcPts val="590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usuários não precisam saber detalhes da  implementação, ou das tabelas que serão</a:t>
            </a:r>
            <a:r>
              <a:rPr sz="2400" spc="1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usadas.</a:t>
            </a:r>
            <a:endParaRPr sz="2400">
              <a:latin typeface="Arial"/>
              <a:cs typeface="Arial"/>
            </a:endParaRPr>
          </a:p>
          <a:p>
            <a:pPr marL="901065" marR="5080" lvl="1" indent="-439420">
              <a:spcBef>
                <a:spcPts val="580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400" dirty="0">
                <a:latin typeface="Arial"/>
                <a:cs typeface="Arial"/>
              </a:rPr>
              <a:t>Se um </a:t>
            </a:r>
            <a:r>
              <a:rPr sz="2400" spc="-5" dirty="0">
                <a:latin typeface="Arial"/>
                <a:cs typeface="Arial"/>
              </a:rPr>
              <a:t>conjunto </a:t>
            </a: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procedimentos armazenados  suporta todas as funcionalidades que os usuários  precisam, esses usuários nunca precisarão acessar  </a:t>
            </a: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tabelas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diretamente.</a:t>
            </a:r>
            <a:endParaRPr sz="2400">
              <a:latin typeface="Arial"/>
              <a:cs typeface="Arial"/>
            </a:endParaRPr>
          </a:p>
          <a:p>
            <a:pPr marL="901065" marR="651510" lvl="1" indent="-439420" algn="just">
              <a:spcBef>
                <a:spcPts val="580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901700" algn="l"/>
              </a:tabLst>
            </a:pPr>
            <a:r>
              <a:rPr sz="2400" spc="-5" dirty="0">
                <a:latin typeface="Arial"/>
                <a:cs typeface="Arial"/>
              </a:rPr>
              <a:t>Usuários podem </a:t>
            </a:r>
            <a:r>
              <a:rPr sz="2400" dirty="0">
                <a:latin typeface="Arial"/>
                <a:cs typeface="Arial"/>
              </a:rPr>
              <a:t>ter </a:t>
            </a:r>
            <a:r>
              <a:rPr sz="2400" spc="-5" dirty="0">
                <a:latin typeface="Arial"/>
                <a:cs typeface="Arial"/>
              </a:rPr>
              <a:t>acesso aos procedimentos  armazenados, mesmo que não tenham acesso  direto as tabelas ou visões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destas.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24419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17183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Sintaxe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50603" y="1905736"/>
            <a:ext cx="7430134" cy="334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CREATE PROC[EDURE]</a:t>
            </a:r>
            <a:r>
              <a:rPr sz="3200" spc="-8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nome_do_proc  </a:t>
            </a:r>
            <a:r>
              <a:rPr sz="3200" dirty="0">
                <a:latin typeface="Arial"/>
                <a:cs typeface="Arial"/>
              </a:rPr>
              <a:t>[{ </a:t>
            </a:r>
            <a:r>
              <a:rPr sz="3200" spc="-5" dirty="0">
                <a:latin typeface="Arial"/>
                <a:cs typeface="Arial"/>
              </a:rPr>
              <a:t>@parâmetro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tipo_de_dado}</a:t>
            </a:r>
            <a:endParaRPr sz="3200">
              <a:latin typeface="Arial"/>
              <a:cs typeface="Arial"/>
            </a:endParaRPr>
          </a:p>
          <a:p>
            <a:pPr marR="426084" algn="ctr"/>
            <a:r>
              <a:rPr sz="3200" spc="-5" dirty="0">
                <a:latin typeface="Arial"/>
                <a:cs typeface="Arial"/>
              </a:rPr>
              <a:t>[=default|NULL] </a:t>
            </a:r>
            <a:r>
              <a:rPr sz="3200" dirty="0">
                <a:latin typeface="Arial"/>
                <a:cs typeface="Arial"/>
              </a:rPr>
              <a:t>[OUTPUT]]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[,....n]</a:t>
            </a:r>
            <a:endParaRPr sz="3200">
              <a:latin typeface="Arial"/>
              <a:cs typeface="Arial"/>
            </a:endParaRPr>
          </a:p>
          <a:p>
            <a:pPr marR="388620" algn="ctr">
              <a:spcBef>
                <a:spcPts val="770"/>
              </a:spcBef>
            </a:pPr>
            <a:r>
              <a:rPr sz="3200" dirty="0">
                <a:latin typeface="Arial"/>
                <a:cs typeface="Arial"/>
              </a:rPr>
              <a:t>[WITH {RECOMPILE | ENCRYPTION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|</a:t>
            </a:r>
            <a:endParaRPr sz="3200">
              <a:latin typeface="Arial"/>
              <a:cs typeface="Arial"/>
            </a:endParaRPr>
          </a:p>
          <a:p>
            <a:pPr marR="829944" algn="ctr"/>
            <a:r>
              <a:rPr sz="3200" dirty="0">
                <a:latin typeface="Arial"/>
                <a:cs typeface="Arial"/>
              </a:rPr>
              <a:t>{RECOMPILE,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ENCRYPTION}]</a:t>
            </a:r>
            <a:endParaRPr sz="3200">
              <a:latin typeface="Arial"/>
              <a:cs typeface="Arial"/>
            </a:endParaRPr>
          </a:p>
          <a:p>
            <a:pPr marL="12700">
              <a:spcBef>
                <a:spcPts val="770"/>
              </a:spcBef>
            </a:pPr>
            <a:r>
              <a:rPr sz="3200" dirty="0">
                <a:latin typeface="Arial"/>
                <a:cs typeface="Arial"/>
              </a:rPr>
              <a:t>AS </a:t>
            </a:r>
            <a:r>
              <a:rPr sz="3200" spc="-5" dirty="0">
                <a:latin typeface="Arial"/>
                <a:cs typeface="Arial"/>
              </a:rPr>
              <a:t>instrução_de_SQL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[...n]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17136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64871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Exemplos – sem</a:t>
            </a:r>
            <a:r>
              <a:rPr spc="-20" dirty="0"/>
              <a:t> </a:t>
            </a:r>
            <a:r>
              <a:rPr spc="-5" dirty="0"/>
              <a:t>parâmetros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522412" y="0"/>
            <a:ext cx="0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/>
            <a:fld id="{81D60167-4931-47E6-BA6A-407CBD079E47}" type="slidenum">
              <a:rPr spc="-5" dirty="0"/>
              <a:pPr marL="38100"/>
              <a:t>86</a:t>
            </a:fld>
            <a:r>
              <a:rPr spc="-10" dirty="0"/>
              <a:t>/23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50603" y="1940180"/>
            <a:ext cx="6780530" cy="349059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60375" marR="5080" indent="-448309">
              <a:lnSpc>
                <a:spcPct val="80000"/>
              </a:lnSpc>
              <a:spcBef>
                <a:spcPts val="620"/>
              </a:spcBef>
              <a:buClr>
                <a:srgbClr val="009999"/>
              </a:buClr>
              <a:buSzPct val="68181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200" spc="-5" dirty="0">
                <a:latin typeface="Arial"/>
                <a:cs typeface="Arial"/>
              </a:rPr>
              <a:t>Os comandos abaixo criam um procedimento  armazenado que lista todos os livros que estão em  atraso em um banco de dados de uma</a:t>
            </a:r>
            <a:r>
              <a:rPr sz="2200" spc="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biblioteca.</a:t>
            </a:r>
            <a:endParaRPr sz="2200">
              <a:latin typeface="Arial"/>
              <a:cs typeface="Arial"/>
            </a:endParaRPr>
          </a:p>
          <a:p>
            <a:pPr marL="460375" indent="-448309">
              <a:buClr>
                <a:srgbClr val="009999"/>
              </a:buClr>
              <a:buSzPct val="68181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200" spc="-5" dirty="0">
                <a:latin typeface="Arial"/>
                <a:cs typeface="Arial"/>
              </a:rPr>
              <a:t>Criando o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procedimento</a:t>
            </a:r>
            <a:endParaRPr sz="2200">
              <a:latin typeface="Arial"/>
              <a:cs typeface="Arial"/>
            </a:endParaRPr>
          </a:p>
          <a:p>
            <a:pPr marL="265430">
              <a:spcBef>
                <a:spcPts val="20"/>
              </a:spcBef>
            </a:pPr>
            <a:r>
              <a:rPr spc="-5" dirty="0">
                <a:solidFill>
                  <a:srgbClr val="666699"/>
                </a:solidFill>
                <a:latin typeface="Arial"/>
                <a:cs typeface="Arial"/>
              </a:rPr>
              <a:t>USE</a:t>
            </a:r>
            <a:r>
              <a:rPr spc="484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666699"/>
                </a:solidFill>
                <a:latin typeface="Arial"/>
                <a:cs typeface="Arial"/>
              </a:rPr>
              <a:t>biblioteca</a:t>
            </a:r>
            <a:endParaRPr>
              <a:latin typeface="Arial"/>
              <a:cs typeface="Arial"/>
            </a:endParaRPr>
          </a:p>
          <a:p>
            <a:pPr marL="265430" marR="869315"/>
            <a:r>
              <a:rPr dirty="0">
                <a:solidFill>
                  <a:srgbClr val="666699"/>
                </a:solidFill>
                <a:latin typeface="Arial"/>
                <a:cs typeface="Arial"/>
              </a:rPr>
              <a:t>CREATE </a:t>
            </a:r>
            <a:r>
              <a:rPr spc="-5" dirty="0">
                <a:solidFill>
                  <a:srgbClr val="666699"/>
                </a:solidFill>
                <a:latin typeface="Arial"/>
                <a:cs typeface="Arial"/>
              </a:rPr>
              <a:t>PROC dbo.livros_atraso </a:t>
            </a:r>
            <a:r>
              <a:rPr dirty="0">
                <a:solidFill>
                  <a:srgbClr val="666699"/>
                </a:solidFill>
                <a:latin typeface="Arial"/>
                <a:cs typeface="Arial"/>
              </a:rPr>
              <a:t>[WITH </a:t>
            </a:r>
            <a:r>
              <a:rPr spc="-5" dirty="0">
                <a:solidFill>
                  <a:srgbClr val="666699"/>
                </a:solidFill>
                <a:latin typeface="Arial"/>
                <a:cs typeface="Arial"/>
              </a:rPr>
              <a:t>RECOMPILE]  AS</a:t>
            </a:r>
            <a:endParaRPr>
              <a:latin typeface="Arial"/>
              <a:cs typeface="Arial"/>
            </a:endParaRPr>
          </a:p>
          <a:p>
            <a:pPr marL="391795" marR="2805430"/>
            <a:r>
              <a:rPr spc="-5" dirty="0">
                <a:solidFill>
                  <a:srgbClr val="666699"/>
                </a:solidFill>
                <a:latin typeface="Arial"/>
                <a:cs typeface="Arial"/>
              </a:rPr>
              <a:t>SELECT * </a:t>
            </a:r>
            <a:r>
              <a:rPr dirty="0">
                <a:solidFill>
                  <a:srgbClr val="666699"/>
                </a:solidFill>
                <a:latin typeface="Arial"/>
                <a:cs typeface="Arial"/>
              </a:rPr>
              <a:t>FROM </a:t>
            </a:r>
            <a:r>
              <a:rPr spc="-5" dirty="0">
                <a:solidFill>
                  <a:srgbClr val="666699"/>
                </a:solidFill>
                <a:latin typeface="Arial"/>
                <a:cs typeface="Arial"/>
              </a:rPr>
              <a:t>dbo.emprestimo  WHERE data_limite </a:t>
            </a:r>
            <a:r>
              <a:rPr dirty="0">
                <a:solidFill>
                  <a:srgbClr val="666699"/>
                </a:solidFill>
                <a:latin typeface="Arial"/>
                <a:cs typeface="Arial"/>
              </a:rPr>
              <a:t>&lt; GETDATE(</a:t>
            </a:r>
            <a:r>
              <a:rPr spc="-4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666699"/>
                </a:solidFill>
                <a:latin typeface="Arial"/>
                <a:cs typeface="Arial"/>
              </a:rPr>
              <a:t>)</a:t>
            </a:r>
            <a:endParaRPr>
              <a:latin typeface="Arial"/>
              <a:cs typeface="Arial"/>
            </a:endParaRPr>
          </a:p>
          <a:p>
            <a:pPr marL="460375" indent="-448309">
              <a:lnSpc>
                <a:spcPts val="2625"/>
              </a:lnSpc>
              <a:buClr>
                <a:srgbClr val="009999"/>
              </a:buClr>
              <a:buSzPct val="68181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200" spc="-5" dirty="0">
                <a:latin typeface="Arial"/>
                <a:cs typeface="Arial"/>
              </a:rPr>
              <a:t>Executando o procedimento</a:t>
            </a:r>
            <a:endParaRPr sz="2200">
              <a:latin typeface="Arial"/>
              <a:cs typeface="Arial"/>
            </a:endParaRPr>
          </a:p>
          <a:p>
            <a:pPr marL="265430" marR="4528185">
              <a:spcBef>
                <a:spcPts val="15"/>
              </a:spcBef>
            </a:pPr>
            <a:r>
              <a:rPr spc="-5" dirty="0">
                <a:solidFill>
                  <a:srgbClr val="666699"/>
                </a:solidFill>
                <a:latin typeface="Arial"/>
                <a:cs typeface="Arial"/>
              </a:rPr>
              <a:t>USE biblioteca  EXEC</a:t>
            </a:r>
            <a:r>
              <a:rPr spc="-5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666699"/>
                </a:solidFill>
                <a:latin typeface="Arial"/>
                <a:cs typeface="Arial"/>
              </a:rPr>
              <a:t>livros_atraso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48486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57359" y="675768"/>
            <a:ext cx="637540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  <a:tabLst>
                <a:tab pos="2724150" algn="l"/>
              </a:tabLst>
            </a:pPr>
            <a:r>
              <a:rPr spc="-5" dirty="0"/>
              <a:t>Exemplos - com parâmetros  de</a:t>
            </a:r>
            <a:r>
              <a:rPr dirty="0"/>
              <a:t> </a:t>
            </a:r>
            <a:r>
              <a:rPr spc="-5" dirty="0"/>
              <a:t>entrada	(i)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522412" y="0"/>
            <a:ext cx="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/>
            <a:fld id="{81D60167-4931-47E6-BA6A-407CBD079E47}" type="slidenum">
              <a:rPr spc="-5" smtClean="0"/>
              <a:pPr marL="38100"/>
              <a:t>87</a:t>
            </a:fld>
            <a:r>
              <a:rPr spc="-10" dirty="0" smtClean="0"/>
              <a:t>/2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2550604" y="1920368"/>
            <a:ext cx="7082155" cy="377634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460375" marR="1854835" indent="-448309">
              <a:lnSpc>
                <a:spcPct val="90300"/>
              </a:lnSpc>
              <a:spcBef>
                <a:spcPts val="420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Criando o </a:t>
            </a:r>
            <a:r>
              <a:rPr sz="2800" dirty="0">
                <a:latin typeface="Arial"/>
                <a:cs typeface="Arial"/>
              </a:rPr>
              <a:t>procedimento: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CREATE PROC</a:t>
            </a:r>
            <a:r>
              <a:rPr sz="2500" spc="-3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dbo.empregados  @nome varchar(50) =</a:t>
            </a:r>
            <a:r>
              <a:rPr sz="2500" spc="3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500" i="1" spc="-5" dirty="0">
                <a:solidFill>
                  <a:srgbClr val="666699"/>
                </a:solidFill>
                <a:latin typeface="Arial"/>
                <a:cs typeface="Arial"/>
              </a:rPr>
              <a:t>‘Pessoal’</a:t>
            </a:r>
            <a:endParaRPr sz="2500">
              <a:latin typeface="Arial"/>
              <a:cs typeface="Arial"/>
            </a:endParaRPr>
          </a:p>
          <a:p>
            <a:pPr marL="460375">
              <a:lnSpc>
                <a:spcPts val="2100"/>
              </a:lnSpc>
            </a:pP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AS</a:t>
            </a:r>
            <a:endParaRPr sz="2500">
              <a:latin typeface="Arial"/>
              <a:cs typeface="Arial"/>
            </a:endParaRPr>
          </a:p>
          <a:p>
            <a:pPr marL="460375" marR="647700">
              <a:lnSpc>
                <a:spcPts val="2400"/>
              </a:lnSpc>
              <a:spcBef>
                <a:spcPts val="280"/>
              </a:spcBef>
            </a:pP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SELECT e.matricula, </a:t>
            </a:r>
            <a:r>
              <a:rPr sz="2500" dirty="0">
                <a:solidFill>
                  <a:srgbClr val="666699"/>
                </a:solidFill>
                <a:latin typeface="Arial"/>
                <a:cs typeface="Arial"/>
              </a:rPr>
              <a:t>e.nome, e.endereco,  </a:t>
            </a: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e.salario</a:t>
            </a:r>
            <a:endParaRPr sz="2500">
              <a:latin typeface="Arial"/>
              <a:cs typeface="Arial"/>
            </a:endParaRPr>
          </a:p>
          <a:p>
            <a:pPr marL="460375" marR="351155">
              <a:lnSpc>
                <a:spcPts val="2400"/>
              </a:lnSpc>
            </a:pP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FROM Empregados e JOIN Departamento d  ON e.cod_depto =</a:t>
            </a:r>
            <a:r>
              <a:rPr sz="2500" spc="1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d.codigo</a:t>
            </a:r>
            <a:endParaRPr sz="2500">
              <a:latin typeface="Arial"/>
              <a:cs typeface="Arial"/>
            </a:endParaRPr>
          </a:p>
          <a:p>
            <a:pPr marL="460375">
              <a:lnSpc>
                <a:spcPts val="2415"/>
              </a:lnSpc>
            </a:pP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WHERE d.nome =</a:t>
            </a:r>
            <a:r>
              <a:rPr sz="2500" spc="1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@nome</a:t>
            </a:r>
            <a:endParaRPr sz="2500">
              <a:latin typeface="Arial"/>
              <a:cs typeface="Arial"/>
            </a:endParaRPr>
          </a:p>
          <a:p>
            <a:pPr marL="460375" indent="-448309">
              <a:lnSpc>
                <a:spcPts val="3354"/>
              </a:lnSpc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Uma chamada a </a:t>
            </a:r>
            <a:r>
              <a:rPr sz="2800" dirty="0">
                <a:latin typeface="Arial"/>
                <a:cs typeface="Arial"/>
              </a:rPr>
              <a:t>este </a:t>
            </a:r>
            <a:r>
              <a:rPr sz="2800" spc="-5" dirty="0">
                <a:latin typeface="Arial"/>
                <a:cs typeface="Arial"/>
              </a:rPr>
              <a:t>procedimento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seria:</a:t>
            </a:r>
            <a:endParaRPr sz="2800">
              <a:latin typeface="Arial"/>
              <a:cs typeface="Arial"/>
            </a:endParaRPr>
          </a:p>
          <a:p>
            <a:pPr marL="365760">
              <a:spcBef>
                <a:spcPts val="15"/>
              </a:spcBef>
            </a:pPr>
            <a:r>
              <a:rPr sz="2500" spc="-10" dirty="0">
                <a:solidFill>
                  <a:srgbClr val="666699"/>
                </a:solidFill>
                <a:latin typeface="Arial"/>
                <a:cs typeface="Arial"/>
              </a:rPr>
              <a:t>EXEC empregados</a:t>
            </a:r>
            <a:r>
              <a:rPr sz="2500" spc="1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500" spc="-45" dirty="0">
                <a:solidFill>
                  <a:srgbClr val="666699"/>
                </a:solidFill>
                <a:latin typeface="Arial"/>
                <a:cs typeface="Arial"/>
              </a:rPr>
              <a:t>„Informatica‟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2033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0" y="218389"/>
            <a:ext cx="637540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pc="-5" dirty="0"/>
              <a:t>Exemplos - com parâmetros  de entrada</a:t>
            </a:r>
            <a:r>
              <a:rPr spc="10" dirty="0"/>
              <a:t> </a:t>
            </a:r>
            <a:r>
              <a:rPr spc="-5" dirty="0"/>
              <a:t>(ii)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01151" y="1572312"/>
            <a:ext cx="8925560" cy="488632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460375" indent="-448309">
              <a:spcBef>
                <a:spcPts val="1005"/>
              </a:spcBef>
              <a:buClr>
                <a:srgbClr val="009999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latin typeface="Arial"/>
                <a:cs typeface="Arial"/>
              </a:rPr>
              <a:t>Criando 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procedimento:</a:t>
            </a:r>
            <a:endParaRPr sz="3200" dirty="0">
              <a:latin typeface="Arial"/>
              <a:cs typeface="Arial"/>
            </a:endParaRPr>
          </a:p>
          <a:p>
            <a:pPr marL="306705" indent="42545">
              <a:spcBef>
                <a:spcPts val="785"/>
              </a:spcBef>
            </a:pP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CREATE PROCEDURE</a:t>
            </a:r>
            <a:r>
              <a:rPr sz="2800" spc="8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InsereEmpregado</a:t>
            </a:r>
            <a:endParaRPr sz="2800" dirty="0">
              <a:latin typeface="Arial"/>
              <a:cs typeface="Arial"/>
            </a:endParaRPr>
          </a:p>
          <a:p>
            <a:pPr marL="460375" marR="1765935" indent="-154305">
              <a:lnSpc>
                <a:spcPts val="3030"/>
              </a:lnSpc>
              <a:spcBef>
                <a:spcPts val="810"/>
              </a:spcBef>
            </a:pP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@mat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int,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@nome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varchar(30), @endereco 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varchar(60),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@salario float, @depto</a:t>
            </a:r>
            <a:r>
              <a:rPr sz="2800" spc="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int</a:t>
            </a:r>
            <a:endParaRPr sz="2800" dirty="0">
              <a:latin typeface="Arial"/>
              <a:cs typeface="Arial"/>
            </a:endParaRPr>
          </a:p>
          <a:p>
            <a:pPr marL="306705">
              <a:spcBef>
                <a:spcPts val="285"/>
              </a:spcBef>
            </a:pP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AS INSERT INTO</a:t>
            </a:r>
            <a:r>
              <a:rPr sz="2800" spc="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Empregado</a:t>
            </a:r>
            <a:endParaRPr sz="2800" dirty="0">
              <a:latin typeface="Arial"/>
              <a:cs typeface="Arial"/>
            </a:endParaRPr>
          </a:p>
          <a:p>
            <a:pPr marL="798830" marR="107314">
              <a:lnSpc>
                <a:spcPts val="3700"/>
              </a:lnSpc>
              <a:spcBef>
                <a:spcPts val="175"/>
              </a:spcBef>
            </a:pP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VALUES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(@mat, @nomeE,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@endereco, @salario,  @depto)</a:t>
            </a:r>
            <a:endParaRPr sz="2800" dirty="0">
              <a:latin typeface="Arial"/>
              <a:cs typeface="Arial"/>
            </a:endParaRPr>
          </a:p>
          <a:p>
            <a:pPr marL="460375" indent="-448309">
              <a:spcBef>
                <a:spcPts val="190"/>
              </a:spcBef>
              <a:buClr>
                <a:srgbClr val="009999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latin typeface="Arial"/>
                <a:cs typeface="Arial"/>
              </a:rPr>
              <a:t>Executando o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procedimento</a:t>
            </a:r>
            <a:endParaRPr sz="3200" dirty="0">
              <a:latin typeface="Arial"/>
              <a:cs typeface="Arial"/>
            </a:endParaRPr>
          </a:p>
          <a:p>
            <a:pPr marL="460375" marR="5080" indent="-111760">
              <a:lnSpc>
                <a:spcPts val="3120"/>
              </a:lnSpc>
              <a:spcBef>
                <a:spcPts val="1085"/>
              </a:spcBef>
              <a:tabLst>
                <a:tab pos="4445000" algn="l"/>
                <a:tab pos="8912225" algn="l"/>
              </a:tabLst>
            </a:pPr>
            <a:r>
              <a:rPr sz="2800" spc="-10" dirty="0">
                <a:solidFill>
                  <a:srgbClr val="666699"/>
                </a:solidFill>
                <a:latin typeface="Arial"/>
                <a:cs typeface="Arial"/>
              </a:rPr>
              <a:t>EXEC</a:t>
            </a:r>
            <a:r>
              <a:rPr sz="2800" spc="6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InsereEmpregado	</a:t>
            </a:r>
            <a:r>
              <a:rPr sz="2800" spc="-110" dirty="0">
                <a:solidFill>
                  <a:srgbClr val="666699"/>
                </a:solidFill>
                <a:latin typeface="Arial"/>
                <a:cs typeface="Arial"/>
              </a:rPr>
              <a:t>„324‟, </a:t>
            </a:r>
            <a:r>
              <a:rPr sz="2800" spc="-85" dirty="0">
                <a:solidFill>
                  <a:srgbClr val="666699"/>
                </a:solidFill>
                <a:latin typeface="Arial"/>
                <a:cs typeface="Arial"/>
              </a:rPr>
              <a:t>„Maria‟, </a:t>
            </a:r>
            <a:r>
              <a:rPr sz="2800" spc="-75" dirty="0">
                <a:solidFill>
                  <a:srgbClr val="666699"/>
                </a:solidFill>
                <a:latin typeface="Arial"/>
                <a:cs typeface="Arial"/>
              </a:rPr>
              <a:t>„Rua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das  Ros</a:t>
            </a:r>
            <a:r>
              <a:rPr sz="2800" u="sng" spc="-5" dirty="0">
                <a:solidFill>
                  <a:srgbClr val="666699"/>
                </a:solidFill>
                <a:uFill>
                  <a:solidFill>
                    <a:srgbClr val="9AAC97"/>
                  </a:solidFill>
                </a:uFill>
                <a:latin typeface="Arial"/>
                <a:cs typeface="Arial"/>
              </a:rPr>
              <a:t>as, </a:t>
            </a:r>
            <a:r>
              <a:rPr sz="2800" u="sng" spc="-70" dirty="0">
                <a:solidFill>
                  <a:srgbClr val="666699"/>
                </a:solidFill>
                <a:uFill>
                  <a:solidFill>
                    <a:srgbClr val="9AAC97"/>
                  </a:solidFill>
                </a:uFill>
                <a:latin typeface="Arial"/>
                <a:cs typeface="Arial"/>
              </a:rPr>
              <a:t>100‟, </a:t>
            </a:r>
            <a:r>
              <a:rPr sz="2800" u="sng" spc="-110" dirty="0">
                <a:solidFill>
                  <a:srgbClr val="666699"/>
                </a:solidFill>
                <a:uFill>
                  <a:solidFill>
                    <a:srgbClr val="9AAC97"/>
                  </a:solidFill>
                </a:uFill>
                <a:latin typeface="Arial"/>
                <a:cs typeface="Arial"/>
              </a:rPr>
              <a:t>„R$ </a:t>
            </a:r>
            <a:r>
              <a:rPr sz="2800" u="sng" spc="-40" dirty="0">
                <a:solidFill>
                  <a:srgbClr val="666699"/>
                </a:solidFill>
                <a:uFill>
                  <a:solidFill>
                    <a:srgbClr val="9AAC97"/>
                  </a:solidFill>
                </a:uFill>
                <a:latin typeface="Arial"/>
                <a:cs typeface="Arial"/>
              </a:rPr>
              <a:t>1000,00‟,</a:t>
            </a:r>
            <a:r>
              <a:rPr sz="2800" u="sng" spc="165" dirty="0">
                <a:solidFill>
                  <a:srgbClr val="666699"/>
                </a:solidFill>
                <a:uFill>
                  <a:solidFill>
                    <a:srgbClr val="9AAC97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160" dirty="0">
                <a:solidFill>
                  <a:srgbClr val="666699"/>
                </a:solidFill>
                <a:uFill>
                  <a:solidFill>
                    <a:srgbClr val="9AAC97"/>
                  </a:solidFill>
                </a:uFill>
                <a:latin typeface="Arial"/>
                <a:cs typeface="Arial"/>
              </a:rPr>
              <a:t>„10‟	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27953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 flipH="1">
            <a:off x="1522411" y="0"/>
            <a:ext cx="7765967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pc="-5" dirty="0"/>
              <a:t>Exemplo - com parâmetros de  entrada</a:t>
            </a:r>
            <a:r>
              <a:rPr spc="5" dirty="0"/>
              <a:t> </a:t>
            </a:r>
            <a:r>
              <a:rPr spc="-5" dirty="0"/>
              <a:t>(iii)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50603" y="1946885"/>
            <a:ext cx="6947534" cy="404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710" marR="3108960" indent="-207645">
              <a:lnSpc>
                <a:spcPct val="120000"/>
              </a:lnSpc>
              <a:spcBef>
                <a:spcPts val="100"/>
              </a:spcBef>
            </a:pP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CREATE PROCEDURE</a:t>
            </a:r>
            <a:r>
              <a:rPr sz="2000" spc="-6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find_isbn  @titulo string =</a:t>
            </a:r>
            <a:r>
              <a:rPr sz="2000" spc="-7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null,</a:t>
            </a:r>
            <a:endParaRPr sz="2000">
              <a:latin typeface="Arial"/>
              <a:cs typeface="Arial"/>
            </a:endParaRPr>
          </a:p>
          <a:p>
            <a:pPr marL="737870" marR="2451100" indent="-518795">
              <a:lnSpc>
                <a:spcPct val="120000"/>
              </a:lnSpc>
              <a:tabLst>
                <a:tab pos="4149090" algn="l"/>
              </a:tabLst>
            </a:pP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@</a:t>
            </a:r>
            <a:r>
              <a:rPr sz="2000" spc="-1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tradu</a:t>
            </a:r>
            <a:r>
              <a:rPr sz="2000" spc="5" dirty="0">
                <a:solidFill>
                  <a:srgbClr val="666699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666699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o</a:t>
            </a:r>
            <a:r>
              <a:rPr sz="2000" spc="-4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666699"/>
                </a:solidFill>
                <a:latin typeface="Arial"/>
                <a:cs typeface="Arial"/>
              </a:rPr>
              <a:t>h</a:t>
            </a:r>
            <a:r>
              <a:rPr sz="2000" spc="-5" dirty="0">
                <a:solidFill>
                  <a:srgbClr val="666699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r(8)</a:t>
            </a:r>
            <a:r>
              <a:rPr sz="2000" spc="-5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=</a:t>
            </a:r>
            <a:r>
              <a:rPr sz="2000" spc="-2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666699"/>
                </a:solidFill>
                <a:latin typeface="Arial"/>
                <a:cs typeface="Arial"/>
              </a:rPr>
              <a:t>„po</a:t>
            </a:r>
            <a:r>
              <a:rPr sz="2000" spc="-40" dirty="0">
                <a:solidFill>
                  <a:srgbClr val="666699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tugue</a:t>
            </a:r>
            <a:r>
              <a:rPr sz="2000" spc="5" dirty="0">
                <a:solidFill>
                  <a:srgbClr val="666699"/>
                </a:solidFill>
                <a:latin typeface="Arial"/>
                <a:cs typeface="Arial"/>
              </a:rPr>
              <a:t>s</a:t>
            </a:r>
            <a:r>
              <a:rPr sz="2000" spc="-225" dirty="0">
                <a:solidFill>
                  <a:srgbClr val="666699"/>
                </a:solidFill>
                <a:latin typeface="Arial"/>
                <a:cs typeface="Arial"/>
              </a:rPr>
              <a:t>‟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	</a:t>
            </a:r>
            <a:r>
              <a:rPr sz="2000" spc="-5" dirty="0">
                <a:solidFill>
                  <a:srgbClr val="666699"/>
                </a:solidFill>
                <a:latin typeface="Arial"/>
                <a:cs typeface="Arial"/>
              </a:rPr>
              <a:t>AS  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IF @titulo is</a:t>
            </a:r>
            <a:r>
              <a:rPr sz="2000" spc="-5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null</a:t>
            </a:r>
            <a:endParaRPr sz="2000">
              <a:latin typeface="Arial"/>
              <a:cs typeface="Arial"/>
            </a:endParaRPr>
          </a:p>
          <a:p>
            <a:pPr marL="779145">
              <a:spcBef>
                <a:spcPts val="480"/>
              </a:spcBef>
            </a:pP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BEGIN</a:t>
            </a:r>
            <a:endParaRPr sz="2000">
              <a:latin typeface="Arial"/>
              <a:cs typeface="Arial"/>
            </a:endParaRPr>
          </a:p>
          <a:p>
            <a:pPr marL="849630" marR="3100705">
              <a:lnSpc>
                <a:spcPct val="120000"/>
              </a:lnSpc>
            </a:pP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PRINT “Entre com o</a:t>
            </a:r>
            <a:r>
              <a:rPr sz="2000" spc="-12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666699"/>
                </a:solidFill>
                <a:latin typeface="Arial"/>
                <a:cs typeface="Arial"/>
              </a:rPr>
              <a:t>título”  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RETURN</a:t>
            </a:r>
            <a:endParaRPr sz="2000">
              <a:latin typeface="Arial"/>
              <a:cs typeface="Arial"/>
            </a:endParaRPr>
          </a:p>
          <a:p>
            <a:pPr marL="709295">
              <a:spcBef>
                <a:spcPts val="484"/>
              </a:spcBef>
            </a:pP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END</a:t>
            </a:r>
            <a:endParaRPr sz="2000">
              <a:latin typeface="Arial"/>
              <a:cs typeface="Arial"/>
            </a:endParaRPr>
          </a:p>
          <a:p>
            <a:pPr marL="12700">
              <a:spcBef>
                <a:spcPts val="480"/>
              </a:spcBef>
            </a:pP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SELECT isbn, </a:t>
            </a:r>
            <a:r>
              <a:rPr sz="2000" spc="-5" dirty="0">
                <a:solidFill>
                  <a:srgbClr val="666699"/>
                </a:solidFill>
                <a:latin typeface="Arial"/>
                <a:cs typeface="Arial"/>
              </a:rPr>
              <a:t>titulo,</a:t>
            </a:r>
            <a:r>
              <a:rPr sz="2000" spc="-3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traducao</a:t>
            </a:r>
            <a:endParaRPr sz="2000">
              <a:latin typeface="Arial"/>
              <a:cs typeface="Arial"/>
            </a:endParaRPr>
          </a:p>
          <a:p>
            <a:pPr marL="12700">
              <a:spcBef>
                <a:spcPts val="480"/>
              </a:spcBef>
            </a:pP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FROM item I JOIN </a:t>
            </a:r>
            <a:r>
              <a:rPr sz="2000" spc="-5" dirty="0">
                <a:solidFill>
                  <a:srgbClr val="666699"/>
                </a:solidFill>
                <a:latin typeface="Arial"/>
                <a:cs typeface="Arial"/>
              </a:rPr>
              <a:t>titulo 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t ON </a:t>
            </a:r>
            <a:r>
              <a:rPr sz="2000" spc="-5" dirty="0">
                <a:solidFill>
                  <a:srgbClr val="666699"/>
                </a:solidFill>
                <a:latin typeface="Arial"/>
                <a:cs typeface="Arial"/>
              </a:rPr>
              <a:t>t.titulo_no 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=</a:t>
            </a:r>
            <a:r>
              <a:rPr sz="2000" spc="-13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666699"/>
                </a:solidFill>
                <a:latin typeface="Arial"/>
                <a:cs typeface="Arial"/>
              </a:rPr>
              <a:t>I.titulo_no</a:t>
            </a:r>
            <a:endParaRPr sz="2000">
              <a:latin typeface="Arial"/>
              <a:cs typeface="Arial"/>
            </a:endParaRPr>
          </a:p>
          <a:p>
            <a:pPr marL="12700">
              <a:spcBef>
                <a:spcPts val="475"/>
              </a:spcBef>
            </a:pP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WHERE </a:t>
            </a:r>
            <a:r>
              <a:rPr sz="2000" spc="-5" dirty="0">
                <a:solidFill>
                  <a:srgbClr val="666699"/>
                </a:solidFill>
                <a:latin typeface="Arial"/>
                <a:cs typeface="Arial"/>
              </a:rPr>
              <a:t>t.titulo LIKE 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@titulo AND I.traducao </a:t>
            </a:r>
            <a:r>
              <a:rPr sz="2000" spc="-5" dirty="0">
                <a:solidFill>
                  <a:srgbClr val="666699"/>
                </a:solidFill>
                <a:latin typeface="Arial"/>
                <a:cs typeface="Arial"/>
              </a:rPr>
              <a:t>LIKE</a:t>
            </a:r>
            <a:r>
              <a:rPr sz="2000" spc="-7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66699"/>
                </a:solidFill>
                <a:latin typeface="Arial"/>
                <a:cs typeface="Arial"/>
              </a:rPr>
              <a:t>@traducao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279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1040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" dirty="0"/>
              <a:t>SQL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304208" y="6615881"/>
            <a:ext cx="2838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z="1000" spc="-5" dirty="0">
                <a:solidFill>
                  <a:srgbClr val="292929"/>
                </a:solidFill>
                <a:latin typeface="Arial"/>
                <a:cs typeface="Arial"/>
              </a:rPr>
              <a:pPr marL="25400"/>
              <a:t>9</a:t>
            </a:fld>
            <a:r>
              <a:rPr sz="1000" spc="-10" dirty="0">
                <a:solidFill>
                  <a:srgbClr val="292929"/>
                </a:solidFill>
                <a:latin typeface="Arial"/>
                <a:cs typeface="Arial"/>
              </a:rPr>
              <a:t>/72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0603" y="1905737"/>
            <a:ext cx="8028940" cy="470852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3825">
              <a:spcBef>
                <a:spcPts val="865"/>
              </a:spcBef>
            </a:pPr>
            <a:r>
              <a:rPr sz="3200" spc="-5" dirty="0">
                <a:solidFill>
                  <a:srgbClr val="990000"/>
                </a:solidFill>
                <a:latin typeface="Arial"/>
                <a:cs typeface="Arial"/>
              </a:rPr>
              <a:t>Enfoques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de SQL</a:t>
            </a:r>
            <a:r>
              <a:rPr sz="3200" spc="-4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990000"/>
                </a:solidFill>
                <a:latin typeface="Arial"/>
                <a:cs typeface="Arial"/>
              </a:rPr>
              <a:t>(cont):</a:t>
            </a:r>
            <a:endParaRPr sz="3200">
              <a:latin typeface="Arial"/>
              <a:cs typeface="Arial"/>
            </a:endParaRPr>
          </a:p>
          <a:p>
            <a:pPr marL="460375" marR="5080" indent="-448309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Linguagem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cliente/servidor: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os</a:t>
            </a:r>
            <a:r>
              <a:rPr sz="32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programas  clientes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usam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comandos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SQL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se 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comunicarem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compartilharem dados 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com o</a:t>
            </a:r>
            <a:r>
              <a:rPr sz="32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servidor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 marL="460375" marR="384810" indent="-448309">
              <a:spcBef>
                <a:spcPts val="770"/>
              </a:spcBef>
              <a:buClr>
                <a:srgbClr val="CC9900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Linguagem para 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banco de </a:t>
            </a:r>
            <a:r>
              <a:rPr sz="3200" spc="-5" dirty="0">
                <a:solidFill>
                  <a:srgbClr val="292929"/>
                </a:solidFill>
                <a:latin typeface="Arial"/>
                <a:cs typeface="Arial"/>
              </a:rPr>
              <a:t>dados  distribuídos: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auxilia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na distribuição de 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dados por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vários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nós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e na</a:t>
            </a:r>
            <a:r>
              <a:rPr sz="32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comunicação  de </a:t>
            </a: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dados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com outros</a:t>
            </a:r>
            <a:r>
              <a:rPr sz="32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sistemas</a:t>
            </a:r>
            <a:r>
              <a:rPr sz="3200" dirty="0">
                <a:solidFill>
                  <a:srgbClr val="292929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5754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 flipH="1">
            <a:off x="2970211" y="178574"/>
            <a:ext cx="6224727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pc="-5" dirty="0"/>
              <a:t>Exemplos - </a:t>
            </a:r>
            <a:r>
              <a:rPr dirty="0"/>
              <a:t>c</a:t>
            </a:r>
            <a:r>
              <a:rPr sz="3600" dirty="0"/>
              <a:t>om parâmetros</a:t>
            </a:r>
            <a:r>
              <a:rPr sz="3600" spc="-65" dirty="0"/>
              <a:t> </a:t>
            </a:r>
            <a:r>
              <a:rPr sz="3600" dirty="0"/>
              <a:t>de  </a:t>
            </a:r>
            <a:r>
              <a:rPr sz="3600" spc="-5" dirty="0"/>
              <a:t>saída</a:t>
            </a:r>
            <a:r>
              <a:rPr sz="3600" spc="90" dirty="0"/>
              <a:t> </a:t>
            </a:r>
            <a:r>
              <a:rPr spc="-5" dirty="0"/>
              <a:t>(i)</a:t>
            </a:r>
            <a:endParaRPr sz="3600" dirty="0"/>
          </a:p>
        </p:txBody>
      </p:sp>
      <p:sp>
        <p:nvSpPr>
          <p:cNvPr id="8" name="object 8"/>
          <p:cNvSpPr txBox="1"/>
          <p:nvPr/>
        </p:nvSpPr>
        <p:spPr>
          <a:xfrm>
            <a:off x="1780680" y="1709895"/>
            <a:ext cx="6957059" cy="45904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64160" marR="1704975" indent="-251460">
              <a:lnSpc>
                <a:spcPct val="109600"/>
              </a:lnSpc>
              <a:spcBef>
                <a:spcPts val="125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  <a:tab pos="3702050" algn="l"/>
              </a:tabLst>
            </a:pPr>
            <a:r>
              <a:rPr dirty="0"/>
              <a:t>	</a:t>
            </a:r>
            <a:r>
              <a:rPr sz="2800" spc="-5" dirty="0">
                <a:latin typeface="Arial"/>
                <a:cs typeface="Arial"/>
              </a:rPr>
              <a:t>Criando o </a:t>
            </a:r>
            <a:r>
              <a:rPr sz="2800" dirty="0">
                <a:latin typeface="Arial"/>
                <a:cs typeface="Arial"/>
              </a:rPr>
              <a:t>procedimento: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C</a:t>
            </a:r>
            <a:r>
              <a:rPr sz="2400" spc="-15" dirty="0">
                <a:solidFill>
                  <a:srgbClr val="666699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E</a:t>
            </a:r>
            <a:r>
              <a:rPr sz="2400" spc="-15" dirty="0">
                <a:solidFill>
                  <a:srgbClr val="666699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TE</a:t>
            </a:r>
            <a:r>
              <a:rPr sz="2400" spc="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P</a:t>
            </a:r>
            <a:r>
              <a:rPr sz="2400" spc="-15" dirty="0">
                <a:solidFill>
                  <a:srgbClr val="666699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OC</a:t>
            </a:r>
            <a:r>
              <a:rPr sz="2400" spc="-10" dirty="0">
                <a:solidFill>
                  <a:srgbClr val="666699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D</a:t>
            </a:r>
            <a:r>
              <a:rPr sz="2400" spc="-15" dirty="0">
                <a:solidFill>
                  <a:srgbClr val="666699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RE	D</a:t>
            </a:r>
            <a:r>
              <a:rPr sz="2400" spc="-15" dirty="0">
                <a:solidFill>
                  <a:srgbClr val="666699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O.Soma 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@x 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int,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@y</a:t>
            </a:r>
            <a:r>
              <a:rPr sz="2400" spc="-3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int,</a:t>
            </a:r>
            <a:endParaRPr sz="2400">
              <a:latin typeface="Arial"/>
              <a:cs typeface="Arial"/>
            </a:endParaRPr>
          </a:p>
          <a:p>
            <a:pPr marL="264160" marR="4039235">
              <a:lnSpc>
                <a:spcPct val="110000"/>
              </a:lnSpc>
            </a:pP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@resp int</a:t>
            </a:r>
            <a:r>
              <a:rPr sz="2400" spc="-4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OUTPUT  AS</a:t>
            </a:r>
            <a:endParaRPr sz="2400">
              <a:latin typeface="Arial"/>
              <a:cs typeface="Arial"/>
            </a:endParaRPr>
          </a:p>
          <a:p>
            <a:pPr marL="431800">
              <a:spcBef>
                <a:spcPts val="290"/>
              </a:spcBef>
            </a:pP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SET @resp 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= @x +</a:t>
            </a:r>
            <a:r>
              <a:rPr sz="2400" spc="-1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@y</a:t>
            </a:r>
            <a:endParaRPr sz="2400">
              <a:latin typeface="Arial"/>
              <a:cs typeface="Arial"/>
            </a:endParaRPr>
          </a:p>
          <a:p>
            <a:pPr marL="12700">
              <a:spcBef>
                <a:spcPts val="320"/>
              </a:spcBef>
            </a:pPr>
            <a:r>
              <a:rPr sz="2800" spc="-5" dirty="0">
                <a:latin typeface="Arial"/>
                <a:cs typeface="Arial"/>
              </a:rPr>
              <a:t>Executando o procedimento</a:t>
            </a:r>
            <a:endParaRPr sz="2800">
              <a:latin typeface="Arial"/>
              <a:cs typeface="Arial"/>
            </a:endParaRPr>
          </a:p>
          <a:p>
            <a:pPr marL="264160">
              <a:spcBef>
                <a:spcPts val="305"/>
              </a:spcBef>
            </a:pP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DECLARE @resposta</a:t>
            </a:r>
            <a:r>
              <a:rPr sz="2400" spc="3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int</a:t>
            </a:r>
            <a:endParaRPr sz="2400">
              <a:latin typeface="Arial"/>
              <a:cs typeface="Arial"/>
            </a:endParaRPr>
          </a:p>
          <a:p>
            <a:pPr marL="264160">
              <a:spcBef>
                <a:spcPts val="290"/>
              </a:spcBef>
            </a:pP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EXEC Soma 100, 400, @resposta</a:t>
            </a:r>
            <a:r>
              <a:rPr sz="2400" spc="3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OUTPUT</a:t>
            </a:r>
            <a:endParaRPr sz="2400">
              <a:latin typeface="Arial"/>
              <a:cs typeface="Arial"/>
            </a:endParaRPr>
          </a:p>
          <a:p>
            <a:pPr marL="264160">
              <a:spcBef>
                <a:spcPts val="690"/>
              </a:spcBef>
            </a:pPr>
            <a:r>
              <a:rPr sz="2000" dirty="0">
                <a:solidFill>
                  <a:srgbClr val="B1B1B1"/>
                </a:solidFill>
                <a:latin typeface="Arial"/>
                <a:cs typeface="Arial"/>
              </a:rPr>
              <a:t>(ou EXEC Soma y=400, x=100, resp=@resposta</a:t>
            </a:r>
            <a:r>
              <a:rPr sz="2000" spc="-195" dirty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B1B1B1"/>
                </a:solidFill>
                <a:latin typeface="Arial"/>
                <a:cs typeface="Arial"/>
              </a:rPr>
              <a:t>OUTPUT)</a:t>
            </a:r>
            <a:endParaRPr sz="2000">
              <a:latin typeface="Arial"/>
              <a:cs typeface="Arial"/>
            </a:endParaRPr>
          </a:p>
          <a:p>
            <a:pPr marL="236220">
              <a:spcBef>
                <a:spcPts val="365"/>
              </a:spcBef>
            </a:pP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Select </a:t>
            </a:r>
            <a:r>
              <a:rPr sz="2400" spc="-35" dirty="0">
                <a:solidFill>
                  <a:srgbClr val="666699"/>
                </a:solidFill>
                <a:latin typeface="Arial"/>
                <a:cs typeface="Arial"/>
              </a:rPr>
              <a:t>„Resposta </a:t>
            </a:r>
            <a:r>
              <a:rPr sz="2400" dirty="0">
                <a:solidFill>
                  <a:srgbClr val="666699"/>
                </a:solidFill>
                <a:latin typeface="Arial"/>
                <a:cs typeface="Arial"/>
              </a:rPr>
              <a:t>= </a:t>
            </a:r>
            <a:r>
              <a:rPr sz="2400" spc="-140" dirty="0">
                <a:solidFill>
                  <a:srgbClr val="666699"/>
                </a:solidFill>
                <a:latin typeface="Arial"/>
                <a:cs typeface="Arial"/>
              </a:rPr>
              <a:t>„,</a:t>
            </a:r>
            <a:r>
              <a:rPr sz="2400" spc="5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666699"/>
                </a:solidFill>
                <a:latin typeface="Arial"/>
                <a:cs typeface="Arial"/>
              </a:rPr>
              <a:t>@resposta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58054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 flipH="1">
            <a:off x="3351211" y="153377"/>
            <a:ext cx="5070893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pc="-5" dirty="0"/>
              <a:t>Exemplos - </a:t>
            </a:r>
            <a:r>
              <a:rPr sz="3600" dirty="0"/>
              <a:t>com parâmetros</a:t>
            </a:r>
            <a:r>
              <a:rPr sz="3600" spc="-65" dirty="0"/>
              <a:t> </a:t>
            </a:r>
            <a:r>
              <a:rPr sz="3600" dirty="0"/>
              <a:t>de  </a:t>
            </a:r>
            <a:r>
              <a:rPr sz="3600" spc="-5" dirty="0"/>
              <a:t>saída</a:t>
            </a:r>
            <a:r>
              <a:rPr sz="3600" spc="90" dirty="0"/>
              <a:t> </a:t>
            </a:r>
            <a:r>
              <a:rPr spc="-5" dirty="0"/>
              <a:t>(ii)</a:t>
            </a:r>
            <a:endParaRPr sz="3600" dirty="0"/>
          </a:p>
        </p:txBody>
      </p:sp>
      <p:sp>
        <p:nvSpPr>
          <p:cNvPr id="8" name="object 8"/>
          <p:cNvSpPr txBox="1"/>
          <p:nvPr/>
        </p:nvSpPr>
        <p:spPr>
          <a:xfrm>
            <a:off x="2550603" y="1920368"/>
            <a:ext cx="6289040" cy="3928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0375" indent="-448309">
              <a:spcBef>
                <a:spcPts val="95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Criando o</a:t>
            </a:r>
            <a:r>
              <a:rPr sz="2800" dirty="0">
                <a:latin typeface="Arial"/>
                <a:cs typeface="Arial"/>
              </a:rPr>
              <a:t> procedimento:</a:t>
            </a:r>
            <a:endParaRPr sz="2800">
              <a:latin typeface="Arial"/>
              <a:cs typeface="Arial"/>
            </a:endParaRPr>
          </a:p>
          <a:p>
            <a:pPr marL="365760" marR="243204">
              <a:spcBef>
                <a:spcPts val="10"/>
              </a:spcBef>
              <a:tabLst>
                <a:tab pos="3940175" algn="l"/>
              </a:tabLst>
            </a:pP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CREATE PROCEDU</a:t>
            </a:r>
            <a:r>
              <a:rPr sz="2500" spc="-15" dirty="0">
                <a:solidFill>
                  <a:srgbClr val="666699"/>
                </a:solidFill>
                <a:latin typeface="Arial"/>
                <a:cs typeface="Arial"/>
              </a:rPr>
              <a:t>R</a:t>
            </a: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E</a:t>
            </a:r>
            <a:r>
              <a:rPr sz="2500" dirty="0">
                <a:solidFill>
                  <a:srgbClr val="666699"/>
                </a:solidFill>
                <a:latin typeface="Arial"/>
                <a:cs typeface="Arial"/>
              </a:rPr>
              <a:t>	</a:t>
            </a: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D</a:t>
            </a:r>
            <a:r>
              <a:rPr sz="2500" dirty="0">
                <a:solidFill>
                  <a:srgbClr val="666699"/>
                </a:solidFill>
                <a:latin typeface="Arial"/>
                <a:cs typeface="Arial"/>
              </a:rPr>
              <a:t>B</a:t>
            </a: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O.Multiplica  @x int, @y</a:t>
            </a:r>
            <a:r>
              <a:rPr sz="2500" spc="3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int,</a:t>
            </a:r>
            <a:endParaRPr sz="2500">
              <a:latin typeface="Arial"/>
              <a:cs typeface="Arial"/>
            </a:endParaRPr>
          </a:p>
          <a:p>
            <a:pPr marL="365760" marR="3158490">
              <a:spcBef>
                <a:spcPts val="5"/>
              </a:spcBef>
            </a:pP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@resp int</a:t>
            </a:r>
            <a:r>
              <a:rPr sz="2500" spc="-3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OUTPUT  AS</a:t>
            </a:r>
            <a:endParaRPr sz="2500">
              <a:latin typeface="Arial"/>
              <a:cs typeface="Arial"/>
            </a:endParaRPr>
          </a:p>
          <a:p>
            <a:pPr marL="725805">
              <a:lnSpc>
                <a:spcPts val="2995"/>
              </a:lnSpc>
            </a:pP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SET @resp = @x *</a:t>
            </a:r>
            <a:r>
              <a:rPr sz="2500" spc="2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@y</a:t>
            </a:r>
            <a:endParaRPr sz="2500">
              <a:latin typeface="Arial"/>
              <a:cs typeface="Arial"/>
            </a:endParaRPr>
          </a:p>
          <a:p>
            <a:pPr marL="460375" indent="-448309">
              <a:lnSpc>
                <a:spcPts val="3354"/>
              </a:lnSpc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Executando o procedimento</a:t>
            </a:r>
            <a:endParaRPr sz="2800">
              <a:latin typeface="Arial"/>
              <a:cs typeface="Arial"/>
            </a:endParaRPr>
          </a:p>
          <a:p>
            <a:pPr marL="277495">
              <a:spcBef>
                <a:spcPts val="15"/>
              </a:spcBef>
            </a:pP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DECLARE @resposta</a:t>
            </a:r>
            <a:r>
              <a:rPr sz="2500" spc="-1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666699"/>
                </a:solidFill>
                <a:latin typeface="Arial"/>
                <a:cs typeface="Arial"/>
              </a:rPr>
              <a:t>int</a:t>
            </a:r>
            <a:endParaRPr sz="2500">
              <a:latin typeface="Arial"/>
              <a:cs typeface="Arial"/>
            </a:endParaRPr>
          </a:p>
          <a:p>
            <a:pPr marL="277495" marR="5080"/>
            <a:r>
              <a:rPr sz="2500" spc="-10" dirty="0">
                <a:solidFill>
                  <a:srgbClr val="666699"/>
                </a:solidFill>
                <a:latin typeface="Arial"/>
                <a:cs typeface="Arial"/>
              </a:rPr>
              <a:t>EXEC </a:t>
            </a: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Multiplica </a:t>
            </a:r>
            <a:r>
              <a:rPr sz="2500" dirty="0">
                <a:solidFill>
                  <a:srgbClr val="666699"/>
                </a:solidFill>
                <a:latin typeface="Arial"/>
                <a:cs typeface="Arial"/>
              </a:rPr>
              <a:t>2, 3, </a:t>
            </a: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@resposta OUTPUT  Select </a:t>
            </a:r>
            <a:r>
              <a:rPr sz="2500" spc="-145" dirty="0">
                <a:solidFill>
                  <a:srgbClr val="666699"/>
                </a:solidFill>
                <a:latin typeface="Arial"/>
                <a:cs typeface="Arial"/>
              </a:rPr>
              <a:t>„A </a:t>
            </a: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resposta é: </a:t>
            </a:r>
            <a:r>
              <a:rPr sz="2500" spc="-145" dirty="0">
                <a:solidFill>
                  <a:srgbClr val="666699"/>
                </a:solidFill>
                <a:latin typeface="Arial"/>
                <a:cs typeface="Arial"/>
              </a:rPr>
              <a:t>„,</a:t>
            </a:r>
            <a:r>
              <a:rPr sz="2500" spc="145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666699"/>
                </a:solidFill>
                <a:latin typeface="Arial"/>
                <a:cs typeface="Arial"/>
              </a:rPr>
              <a:t>@resposta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49588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6772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Executando procedimentos</a:t>
            </a:r>
            <a:r>
              <a:rPr spc="10" dirty="0"/>
              <a:t> </a:t>
            </a:r>
            <a:r>
              <a:rPr spc="-5" dirty="0"/>
              <a:t>(i)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50603" y="2002663"/>
            <a:ext cx="5640070" cy="3607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marR="5080" indent="-448309">
              <a:spcBef>
                <a:spcPts val="105"/>
              </a:spcBef>
              <a:buClr>
                <a:srgbClr val="009999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latin typeface="Arial"/>
                <a:cs typeface="Arial"/>
              </a:rPr>
              <a:t>Executado um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procedimento  armazenado por </a:t>
            </a:r>
            <a:r>
              <a:rPr sz="3200" dirty="0">
                <a:latin typeface="Arial"/>
                <a:cs typeface="Arial"/>
              </a:rPr>
              <a:t>ele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mesmo</a:t>
            </a:r>
            <a:endParaRPr sz="3200">
              <a:latin typeface="Arial"/>
              <a:cs typeface="Arial"/>
            </a:endParaRPr>
          </a:p>
          <a:p>
            <a:pPr marL="901065" lvl="1" indent="-439420">
              <a:spcBef>
                <a:spcPts val="685"/>
              </a:spcBef>
              <a:buClr>
                <a:srgbClr val="666699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latin typeface="Arial"/>
                <a:cs typeface="Arial"/>
              </a:rPr>
              <a:t>Exec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livros_atraso</a:t>
            </a:r>
            <a:endParaRPr sz="2800">
              <a:latin typeface="Arial"/>
              <a:cs typeface="Arial"/>
            </a:endParaRPr>
          </a:p>
          <a:p>
            <a:pPr lvl="1">
              <a:spcBef>
                <a:spcPts val="10"/>
              </a:spcBef>
              <a:buClr>
                <a:srgbClr val="666699"/>
              </a:buClr>
              <a:buFont typeface="Wingdings"/>
              <a:buChar char=""/>
            </a:pPr>
            <a:endParaRPr sz="3650">
              <a:latin typeface="Arial"/>
              <a:cs typeface="Arial"/>
            </a:endParaRPr>
          </a:p>
          <a:p>
            <a:pPr marL="460375" indent="-448309">
              <a:spcBef>
                <a:spcPts val="5"/>
              </a:spcBef>
              <a:buClr>
                <a:srgbClr val="009999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latin typeface="Arial"/>
                <a:cs typeface="Arial"/>
              </a:rPr>
              <a:t>Com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recompilação</a:t>
            </a:r>
            <a:endParaRPr sz="3200">
              <a:latin typeface="Arial"/>
              <a:cs typeface="Arial"/>
            </a:endParaRPr>
          </a:p>
          <a:p>
            <a:pPr marL="756285" marR="1779905" lvl="1" indent="-294640">
              <a:lnSpc>
                <a:spcPct val="120000"/>
              </a:lnSpc>
              <a:spcBef>
                <a:spcPts val="15"/>
              </a:spcBef>
              <a:buClr>
                <a:srgbClr val="666699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dirty="0"/>
              <a:t>	</a:t>
            </a:r>
            <a:r>
              <a:rPr sz="2800" spc="-5" dirty="0">
                <a:latin typeface="Arial"/>
                <a:cs typeface="Arial"/>
              </a:rPr>
              <a:t>EXEC </a:t>
            </a:r>
            <a:r>
              <a:rPr sz="2800" dirty="0">
                <a:latin typeface="Arial"/>
                <a:cs typeface="Arial"/>
              </a:rPr>
              <a:t>pauthors  </a:t>
            </a:r>
            <a:r>
              <a:rPr sz="2800" spc="-5" dirty="0">
                <a:latin typeface="Arial"/>
                <a:cs typeface="Arial"/>
              </a:rPr>
              <a:t>WITH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RECOMPILE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68281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6884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Executando procedimentos</a:t>
            </a:r>
            <a:r>
              <a:rPr spc="15" dirty="0"/>
              <a:t> </a:t>
            </a:r>
            <a:r>
              <a:rPr spc="-5" dirty="0"/>
              <a:t>(ii)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39657" y="1817954"/>
            <a:ext cx="8087359" cy="4611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375" indent="-448309">
              <a:lnSpc>
                <a:spcPts val="2735"/>
              </a:lnSpc>
              <a:spcBef>
                <a:spcPts val="100"/>
              </a:spcBef>
              <a:buClr>
                <a:srgbClr val="009999"/>
              </a:buClr>
              <a:buSzPct val="68750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400" spc="-5" dirty="0">
                <a:latin typeface="Arial"/>
                <a:cs typeface="Arial"/>
              </a:rPr>
              <a:t>Executado </a:t>
            </a:r>
            <a:r>
              <a:rPr sz="2400" dirty="0">
                <a:latin typeface="Arial"/>
                <a:cs typeface="Arial"/>
              </a:rPr>
              <a:t>um </a:t>
            </a:r>
            <a:r>
              <a:rPr sz="2400" spc="-5" dirty="0">
                <a:latin typeface="Arial"/>
                <a:cs typeface="Arial"/>
              </a:rPr>
              <a:t>procedimento armazenado dentro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460375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uma declaração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INSERT</a:t>
            </a:r>
            <a:endParaRPr sz="2400">
              <a:latin typeface="Arial"/>
              <a:cs typeface="Arial"/>
            </a:endParaRPr>
          </a:p>
          <a:p>
            <a:pPr marL="739140" marR="4409440" lvl="1" indent="-277495">
              <a:lnSpc>
                <a:spcPct val="110000"/>
              </a:lnSpc>
              <a:spcBef>
                <a:spcPts val="5"/>
              </a:spcBef>
              <a:buClr>
                <a:srgbClr val="666699"/>
              </a:buClr>
              <a:buSzPct val="65000"/>
              <a:buFont typeface="Wingdings"/>
              <a:buChar char=""/>
              <a:tabLst>
                <a:tab pos="969644" algn="l"/>
                <a:tab pos="970280" algn="l"/>
              </a:tabLst>
            </a:pPr>
            <a:r>
              <a:rPr dirty="0"/>
              <a:t>	</a:t>
            </a:r>
            <a:r>
              <a:rPr sz="2000" dirty="0">
                <a:latin typeface="Arial"/>
                <a:cs typeface="Arial"/>
              </a:rPr>
              <a:t>INSERT INTO clientes  EXEC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empregado_cliente</a:t>
            </a:r>
            <a:endParaRPr sz="2000">
              <a:latin typeface="Arial"/>
              <a:cs typeface="Arial"/>
            </a:endParaRPr>
          </a:p>
          <a:p>
            <a:pPr marL="460375" indent="-448309">
              <a:spcBef>
                <a:spcPts val="285"/>
              </a:spcBef>
              <a:buClr>
                <a:srgbClr val="009999"/>
              </a:buClr>
              <a:buSzPct val="68750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400" spc="-5" dirty="0">
                <a:latin typeface="Arial"/>
                <a:cs typeface="Arial"/>
              </a:rPr>
              <a:t>Criando 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procedimento</a:t>
            </a:r>
            <a:endParaRPr sz="2400">
              <a:latin typeface="Arial"/>
              <a:cs typeface="Arial"/>
            </a:endParaRPr>
          </a:p>
          <a:p>
            <a:pPr marL="431165" marR="1837689" indent="-167640">
              <a:lnSpc>
                <a:spcPct val="110000"/>
              </a:lnSpc>
            </a:pPr>
            <a:r>
              <a:rPr sz="2400" spc="-5" dirty="0">
                <a:latin typeface="Arial"/>
                <a:cs typeface="Arial"/>
              </a:rPr>
              <a:t>CREATE PROC empregado_cliente </a:t>
            </a:r>
            <a:r>
              <a:rPr sz="2400" dirty="0">
                <a:latin typeface="Arial"/>
                <a:cs typeface="Arial"/>
              </a:rPr>
              <a:t>AS  </a:t>
            </a:r>
            <a:r>
              <a:rPr sz="2400" spc="-5" dirty="0">
                <a:latin typeface="Arial"/>
                <a:cs typeface="Arial"/>
              </a:rPr>
              <a:t>SELECT lastname, </a:t>
            </a:r>
            <a:r>
              <a:rPr sz="2400" dirty="0">
                <a:latin typeface="Arial"/>
                <a:cs typeface="Arial"/>
              </a:rPr>
              <a:t>firstname, </a:t>
            </a:r>
            <a:r>
              <a:rPr sz="2400" spc="-5" dirty="0">
                <a:latin typeface="Arial"/>
                <a:cs typeface="Arial"/>
              </a:rPr>
              <a:t>address, </a:t>
            </a:r>
            <a:r>
              <a:rPr sz="2400" dirty="0">
                <a:latin typeface="Arial"/>
                <a:cs typeface="Arial"/>
              </a:rPr>
              <a:t>city  FROM</a:t>
            </a:r>
            <a:r>
              <a:rPr sz="2400" spc="-5" dirty="0">
                <a:latin typeface="Arial"/>
                <a:cs typeface="Arial"/>
              </a:rPr>
              <a:t> empregados</a:t>
            </a:r>
            <a:endParaRPr sz="2400">
              <a:latin typeface="Arial"/>
              <a:cs typeface="Arial"/>
            </a:endParaRPr>
          </a:p>
          <a:p>
            <a:pPr marL="431165">
              <a:spcBef>
                <a:spcPts val="290"/>
              </a:spcBef>
            </a:pPr>
            <a:r>
              <a:rPr sz="2400" spc="-5" dirty="0">
                <a:latin typeface="Arial"/>
                <a:cs typeface="Arial"/>
              </a:rPr>
              <a:t>WHERE data_contratacao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GETDATE()</a:t>
            </a:r>
            <a:endParaRPr sz="2400">
              <a:latin typeface="Arial"/>
              <a:cs typeface="Arial"/>
            </a:endParaRPr>
          </a:p>
          <a:p>
            <a:pPr marL="431165" marR="1232535" indent="-419100">
              <a:lnSpc>
                <a:spcPct val="110000"/>
              </a:lnSpc>
              <a:buClr>
                <a:srgbClr val="009999"/>
              </a:buClr>
              <a:buSzPct val="68750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dirty="0"/>
              <a:t>	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seguinte declaração executa o procedimento  INSERT into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clientes</a:t>
            </a:r>
            <a:endParaRPr sz="2400">
              <a:latin typeface="Arial"/>
              <a:cs typeface="Arial"/>
            </a:endParaRPr>
          </a:p>
          <a:p>
            <a:pPr marL="225425">
              <a:spcBef>
                <a:spcPts val="290"/>
              </a:spcBef>
              <a:tabLst>
                <a:tab pos="516890" algn="l"/>
                <a:tab pos="8074025" algn="l"/>
              </a:tabLst>
            </a:pPr>
            <a:r>
              <a:rPr sz="2400" u="sng" dirty="0">
                <a:uFill>
                  <a:solidFill>
                    <a:srgbClr val="9AAC97"/>
                  </a:solidFill>
                </a:uFill>
                <a:latin typeface="Arial"/>
                <a:cs typeface="Arial"/>
              </a:rPr>
              <a:t> 	</a:t>
            </a:r>
            <a:r>
              <a:rPr sz="2400" u="sng" spc="-5" dirty="0">
                <a:uFill>
                  <a:solidFill>
                    <a:srgbClr val="9AAC97"/>
                  </a:solidFill>
                </a:uFill>
                <a:latin typeface="Arial"/>
                <a:cs typeface="Arial"/>
              </a:rPr>
              <a:t>EXEC</a:t>
            </a:r>
            <a:r>
              <a:rPr sz="2400" u="sng" spc="-30" dirty="0">
                <a:uFill>
                  <a:solidFill>
                    <a:srgbClr val="9AAC97"/>
                  </a:solidFill>
                </a:uFill>
                <a:latin typeface="Arial"/>
                <a:cs typeface="Arial"/>
              </a:rPr>
              <a:t> </a:t>
            </a:r>
            <a:r>
              <a:rPr sz="2400" u="sng" spc="-5" dirty="0">
                <a:uFill>
                  <a:solidFill>
                    <a:srgbClr val="9AAC97"/>
                  </a:solidFill>
                </a:uFill>
                <a:latin typeface="Arial"/>
                <a:cs typeface="Arial"/>
              </a:rPr>
              <a:t>empregado_cliente	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52869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66655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O que é um gatilho </a:t>
            </a:r>
            <a:r>
              <a:rPr i="1" spc="-5" dirty="0"/>
              <a:t>(trigger)</a:t>
            </a:r>
            <a:r>
              <a:rPr i="1" spc="60" dirty="0"/>
              <a:t> </a:t>
            </a:r>
            <a:r>
              <a:rPr spc="-5" dirty="0"/>
              <a:t>?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522412" y="0"/>
            <a:ext cx="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pc="-5" smtClean="0"/>
              <a:pPr marL="25400"/>
              <a:t>94</a:t>
            </a:fld>
            <a:r>
              <a:rPr spc="-10" dirty="0" smtClean="0"/>
              <a:t>/2</a:t>
            </a:r>
            <a:endParaRPr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2285428" y="2005712"/>
            <a:ext cx="8300720" cy="3929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1009" marR="414655" indent="-448945">
              <a:spcBef>
                <a:spcPts val="95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645" algn="l"/>
              </a:tabLst>
            </a:pPr>
            <a:r>
              <a:rPr sz="2800" spc="-5" dirty="0">
                <a:latin typeface="Arial"/>
                <a:cs typeface="Arial"/>
              </a:rPr>
              <a:t>Um gatilho é um tipo </a:t>
            </a:r>
            <a:r>
              <a:rPr sz="2800" dirty="0">
                <a:latin typeface="Arial"/>
                <a:cs typeface="Arial"/>
              </a:rPr>
              <a:t>especial </a:t>
            </a:r>
            <a:r>
              <a:rPr sz="2800" spc="-5" dirty="0">
                <a:latin typeface="Arial"/>
                <a:cs typeface="Arial"/>
              </a:rPr>
              <a:t>de </a:t>
            </a:r>
            <a:r>
              <a:rPr sz="2800" dirty="0">
                <a:latin typeface="Arial"/>
                <a:cs typeface="Arial"/>
              </a:rPr>
              <a:t>procedimento  </a:t>
            </a:r>
            <a:r>
              <a:rPr sz="2800" spc="-5" dirty="0">
                <a:latin typeface="Arial"/>
                <a:cs typeface="Arial"/>
              </a:rPr>
              <a:t>armazenado </a:t>
            </a:r>
            <a:r>
              <a:rPr sz="2800" dirty="0">
                <a:latin typeface="Arial"/>
                <a:cs typeface="Arial"/>
              </a:rPr>
              <a:t>(</a:t>
            </a:r>
            <a:r>
              <a:rPr sz="2800" i="1" dirty="0">
                <a:latin typeface="Arial"/>
                <a:cs typeface="Arial"/>
              </a:rPr>
              <a:t>stored procedure</a:t>
            </a:r>
            <a:r>
              <a:rPr sz="2800" dirty="0">
                <a:latin typeface="Arial"/>
                <a:cs typeface="Arial"/>
              </a:rPr>
              <a:t>) </a:t>
            </a:r>
            <a:r>
              <a:rPr sz="2800" spc="-5" dirty="0">
                <a:latin typeface="Arial"/>
                <a:cs typeface="Arial"/>
              </a:rPr>
              <a:t>que </a:t>
            </a:r>
            <a:r>
              <a:rPr sz="2800" dirty="0">
                <a:latin typeface="Arial"/>
                <a:cs typeface="Arial"/>
              </a:rPr>
              <a:t>executa  </a:t>
            </a:r>
            <a:r>
              <a:rPr sz="2800" spc="-5" dirty="0">
                <a:latin typeface="Arial"/>
                <a:cs typeface="Arial"/>
              </a:rPr>
              <a:t>quando uma </a:t>
            </a:r>
            <a:r>
              <a:rPr sz="2800" dirty="0">
                <a:latin typeface="Arial"/>
                <a:cs typeface="Arial"/>
              </a:rPr>
              <a:t>tentativa </a:t>
            </a:r>
            <a:r>
              <a:rPr sz="2800" spc="-5" dirty="0">
                <a:latin typeface="Arial"/>
                <a:cs typeface="Arial"/>
              </a:rPr>
              <a:t>para modificar </a:t>
            </a:r>
            <a:r>
              <a:rPr sz="2800" dirty="0">
                <a:latin typeface="Arial"/>
                <a:cs typeface="Arial"/>
              </a:rPr>
              <a:t>dados </a:t>
            </a:r>
            <a:r>
              <a:rPr sz="2800" spc="-5" dirty="0">
                <a:latin typeface="Arial"/>
                <a:cs typeface="Arial"/>
              </a:rPr>
              <a:t>é  </a:t>
            </a:r>
            <a:r>
              <a:rPr sz="2800" dirty="0">
                <a:latin typeface="Arial"/>
                <a:cs typeface="Arial"/>
              </a:rPr>
              <a:t>feita </a:t>
            </a:r>
            <a:r>
              <a:rPr sz="2800" spc="-5" dirty="0">
                <a:latin typeface="Arial"/>
                <a:cs typeface="Arial"/>
              </a:rPr>
              <a:t>em uma tabela </a:t>
            </a:r>
            <a:r>
              <a:rPr sz="2800" dirty="0">
                <a:latin typeface="Arial"/>
                <a:cs typeface="Arial"/>
              </a:rPr>
              <a:t>protegida pelo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gatilho.</a:t>
            </a:r>
          </a:p>
          <a:p>
            <a:pPr marL="461009" indent="-448945">
              <a:spcBef>
                <a:spcPts val="675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645" algn="l"/>
              </a:tabLst>
            </a:pPr>
            <a:r>
              <a:rPr sz="2800" spc="-5" dirty="0">
                <a:latin typeface="Arial"/>
                <a:cs typeface="Arial"/>
              </a:rPr>
              <a:t>Um gatilho é uma regra </a:t>
            </a:r>
            <a:r>
              <a:rPr sz="2800" dirty="0">
                <a:latin typeface="Arial"/>
                <a:cs typeface="Arial"/>
              </a:rPr>
              <a:t>do tipo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E_C_A:</a:t>
            </a:r>
            <a:endParaRPr sz="2800" dirty="0">
              <a:latin typeface="Arial"/>
              <a:cs typeface="Arial"/>
            </a:endParaRPr>
          </a:p>
          <a:p>
            <a:pPr marL="901065" lvl="1" indent="-439420">
              <a:spcBef>
                <a:spcPts val="590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400" spc="-5" dirty="0">
                <a:latin typeface="Arial"/>
                <a:cs typeface="Arial"/>
              </a:rPr>
              <a:t>E: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Evento</a:t>
            </a:r>
            <a:endParaRPr sz="2400" dirty="0">
              <a:latin typeface="Arial"/>
              <a:cs typeface="Arial"/>
            </a:endParaRPr>
          </a:p>
          <a:p>
            <a:pPr marL="901065" lvl="1" indent="-439420">
              <a:spcBef>
                <a:spcPts val="580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400" spc="-5" dirty="0">
                <a:latin typeface="Arial"/>
                <a:cs typeface="Arial"/>
              </a:rPr>
              <a:t>C: Condição a ser </a:t>
            </a:r>
            <a:r>
              <a:rPr sz="2400" dirty="0">
                <a:latin typeface="Arial"/>
                <a:cs typeface="Arial"/>
              </a:rPr>
              <a:t>satisfeita </a:t>
            </a:r>
            <a:r>
              <a:rPr sz="2400" spc="-5" dirty="0">
                <a:latin typeface="Arial"/>
                <a:cs typeface="Arial"/>
              </a:rPr>
              <a:t>na presença do evento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</a:p>
          <a:p>
            <a:pPr marL="901065" marR="5080" lvl="1" indent="-439420">
              <a:spcBef>
                <a:spcPts val="575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901065" algn="l"/>
                <a:tab pos="901700" algn="l"/>
                <a:tab pos="1387475" algn="l"/>
                <a:tab pos="2279015" algn="l"/>
                <a:tab pos="2646680" algn="l"/>
                <a:tab pos="3268345" algn="l"/>
                <a:tab pos="4481830" algn="l"/>
                <a:tab pos="5522595" algn="l"/>
                <a:tab pos="5890260" algn="l"/>
                <a:tab pos="7308850" algn="l"/>
                <a:tab pos="7726680" algn="l"/>
              </a:tabLst>
            </a:pPr>
            <a:r>
              <a:rPr sz="2400" spc="-5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:	Aç</a:t>
            </a:r>
            <a:r>
              <a:rPr sz="2400" spc="-10" dirty="0">
                <a:latin typeface="Arial"/>
                <a:cs typeface="Arial"/>
              </a:rPr>
              <a:t>ã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ser</a:t>
            </a:r>
            <a:r>
              <a:rPr sz="2400" dirty="0">
                <a:latin typeface="Arial"/>
                <a:cs typeface="Arial"/>
              </a:rPr>
              <a:t>	tom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da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caso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condi</a:t>
            </a:r>
            <a:r>
              <a:rPr sz="2400" dirty="0">
                <a:latin typeface="Arial"/>
                <a:cs typeface="Arial"/>
              </a:rPr>
              <a:t>ç</a:t>
            </a:r>
            <a:r>
              <a:rPr sz="2400" spc="-5" dirty="0">
                <a:latin typeface="Arial"/>
                <a:cs typeface="Arial"/>
              </a:rPr>
              <a:t>ão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se</a:t>
            </a:r>
            <a:r>
              <a:rPr sz="2400" spc="5" dirty="0">
                <a:latin typeface="Arial"/>
                <a:cs typeface="Arial"/>
              </a:rPr>
              <a:t>j</a:t>
            </a:r>
            <a:r>
              <a:rPr sz="2400" spc="-5" dirty="0">
                <a:latin typeface="Arial"/>
                <a:cs typeface="Arial"/>
              </a:rPr>
              <a:t>a  satisfeita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71235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24796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Gatilhos</a:t>
            </a:r>
            <a:r>
              <a:rPr spc="-75" dirty="0"/>
              <a:t> </a:t>
            </a:r>
            <a:r>
              <a:rPr dirty="0"/>
              <a:t>(i)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522412" y="0"/>
            <a:ext cx="0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pc="-5" dirty="0"/>
              <a:pPr marL="25400"/>
              <a:t>95</a:t>
            </a:fld>
            <a:r>
              <a:rPr spc="-10" dirty="0"/>
              <a:t>/22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50604" y="1902071"/>
            <a:ext cx="7402195" cy="393319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460375" indent="-448309">
              <a:spcBef>
                <a:spcPts val="894"/>
              </a:spcBef>
              <a:buClr>
                <a:srgbClr val="009999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latin typeface="Arial"/>
                <a:cs typeface="Arial"/>
              </a:rPr>
              <a:t>Associados a </a:t>
            </a:r>
            <a:r>
              <a:rPr sz="3200" spc="-5" dirty="0">
                <a:latin typeface="Arial"/>
                <a:cs typeface="Arial"/>
              </a:rPr>
              <a:t>uma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tabela</a:t>
            </a:r>
            <a:endParaRPr sz="3200">
              <a:latin typeface="Arial"/>
              <a:cs typeface="Arial"/>
            </a:endParaRPr>
          </a:p>
          <a:p>
            <a:pPr marL="901065" lvl="1" indent="-439420">
              <a:spcBef>
                <a:spcPts val="690"/>
              </a:spcBef>
              <a:buClr>
                <a:srgbClr val="666699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latin typeface="Arial"/>
                <a:cs typeface="Arial"/>
              </a:rPr>
              <a:t>São definidos </a:t>
            </a:r>
            <a:r>
              <a:rPr sz="2800" dirty="0">
                <a:latin typeface="Arial"/>
                <a:cs typeface="Arial"/>
              </a:rPr>
              <a:t>para tabelas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específicas</a:t>
            </a:r>
            <a:endParaRPr sz="2800">
              <a:latin typeface="Arial"/>
              <a:cs typeface="Arial"/>
            </a:endParaRPr>
          </a:p>
          <a:p>
            <a:pPr marL="460375" indent="-448309">
              <a:spcBef>
                <a:spcPts val="750"/>
              </a:spcBef>
              <a:buClr>
                <a:srgbClr val="009999"/>
              </a:buClr>
              <a:buSzPct val="7031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200" dirty="0">
                <a:latin typeface="Arial"/>
                <a:cs typeface="Arial"/>
              </a:rPr>
              <a:t>Invocados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automaticamente</a:t>
            </a:r>
            <a:endParaRPr sz="3200">
              <a:latin typeface="Arial"/>
              <a:cs typeface="Arial"/>
            </a:endParaRPr>
          </a:p>
          <a:p>
            <a:pPr marL="901065" marR="5080" lvl="1" indent="-439420">
              <a:spcBef>
                <a:spcPts val="690"/>
              </a:spcBef>
              <a:buClr>
                <a:srgbClr val="666699"/>
              </a:buClr>
              <a:buSzPct val="64285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800" spc="-5" dirty="0">
                <a:latin typeface="Arial"/>
                <a:cs typeface="Arial"/>
              </a:rPr>
              <a:t>Quando uma </a:t>
            </a:r>
            <a:r>
              <a:rPr sz="2800" dirty="0">
                <a:latin typeface="Arial"/>
                <a:cs typeface="Arial"/>
              </a:rPr>
              <a:t>tentativa </a:t>
            </a:r>
            <a:r>
              <a:rPr sz="2800" spc="-5" dirty="0">
                <a:latin typeface="Arial"/>
                <a:cs typeface="Arial"/>
              </a:rPr>
              <a:t>de modificação </a:t>
            </a:r>
            <a:r>
              <a:rPr sz="2800" dirty="0">
                <a:latin typeface="Arial"/>
                <a:cs typeface="Arial"/>
              </a:rPr>
              <a:t>na  tabela </a:t>
            </a:r>
            <a:r>
              <a:rPr sz="2800" spc="-5" dirty="0">
                <a:latin typeface="Arial"/>
                <a:cs typeface="Arial"/>
              </a:rPr>
              <a:t>é </a:t>
            </a:r>
            <a:r>
              <a:rPr sz="2800" dirty="0">
                <a:latin typeface="Arial"/>
                <a:cs typeface="Arial"/>
              </a:rPr>
              <a:t>feita, </a:t>
            </a:r>
            <a:r>
              <a:rPr sz="2800" spc="-5" dirty="0">
                <a:latin typeface="Arial"/>
                <a:cs typeface="Arial"/>
              </a:rPr>
              <a:t>e um gatilho </a:t>
            </a:r>
            <a:r>
              <a:rPr sz="2800" dirty="0">
                <a:latin typeface="Arial"/>
                <a:cs typeface="Arial"/>
              </a:rPr>
              <a:t>foi </a:t>
            </a:r>
            <a:r>
              <a:rPr sz="2800" spc="-5" dirty="0">
                <a:latin typeface="Arial"/>
                <a:cs typeface="Arial"/>
              </a:rPr>
              <a:t>definido  </a:t>
            </a:r>
            <a:r>
              <a:rPr sz="2800" dirty="0">
                <a:latin typeface="Arial"/>
                <a:cs typeface="Arial"/>
              </a:rPr>
              <a:t>para </a:t>
            </a:r>
            <a:r>
              <a:rPr sz="2800" spc="-5" dirty="0">
                <a:latin typeface="Arial"/>
                <a:cs typeface="Arial"/>
              </a:rPr>
              <a:t>uma determinada </a:t>
            </a:r>
            <a:r>
              <a:rPr sz="2800" dirty="0">
                <a:latin typeface="Arial"/>
                <a:cs typeface="Arial"/>
              </a:rPr>
              <a:t>ação (inserir,  excluir </a:t>
            </a:r>
            <a:r>
              <a:rPr sz="2800" spc="-5" dirty="0">
                <a:latin typeface="Arial"/>
                <a:cs typeface="Arial"/>
              </a:rPr>
              <a:t>ou </a:t>
            </a:r>
            <a:r>
              <a:rPr sz="2800" dirty="0">
                <a:latin typeface="Arial"/>
                <a:cs typeface="Arial"/>
              </a:rPr>
              <a:t>alterar), </a:t>
            </a:r>
            <a:r>
              <a:rPr sz="2800" spc="-5" dirty="0">
                <a:latin typeface="Arial"/>
                <a:cs typeface="Arial"/>
              </a:rPr>
              <a:t>o </a:t>
            </a:r>
            <a:r>
              <a:rPr sz="2800" dirty="0">
                <a:latin typeface="Arial"/>
                <a:cs typeface="Arial"/>
              </a:rPr>
              <a:t>gatilho executa  </a:t>
            </a:r>
            <a:r>
              <a:rPr sz="2800" spc="-5" dirty="0">
                <a:latin typeface="Arial"/>
                <a:cs typeface="Arial"/>
              </a:rPr>
              <a:t>automaticamente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06214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25927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Gatilhos</a:t>
            </a:r>
            <a:r>
              <a:rPr spc="-60" dirty="0"/>
              <a:t> </a:t>
            </a:r>
            <a:r>
              <a:rPr spc="-5" dirty="0"/>
              <a:t>(ii)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522412" y="0"/>
            <a:ext cx="0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pc="-5" dirty="0"/>
              <a:pPr marL="25400"/>
              <a:t>96</a:t>
            </a:fld>
            <a:r>
              <a:rPr spc="-10" dirty="0"/>
              <a:t>/22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50604" y="1507992"/>
            <a:ext cx="8015605" cy="483489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460375" indent="-448309">
              <a:spcBef>
                <a:spcPts val="790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É uma </a:t>
            </a:r>
            <a:r>
              <a:rPr sz="2800" dirty="0">
                <a:latin typeface="Arial"/>
                <a:cs typeface="Arial"/>
              </a:rPr>
              <a:t>transação</a:t>
            </a:r>
            <a:endParaRPr sz="2800">
              <a:latin typeface="Arial"/>
              <a:cs typeface="Arial"/>
            </a:endParaRPr>
          </a:p>
          <a:p>
            <a:pPr marL="901065" marR="5080" lvl="1" indent="-439420">
              <a:spcBef>
                <a:spcPts val="590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gatilho e o comando que o dispara são </a:t>
            </a:r>
            <a:r>
              <a:rPr sz="2400" dirty="0">
                <a:latin typeface="Arial"/>
                <a:cs typeface="Arial"/>
              </a:rPr>
              <a:t>tratados  </a:t>
            </a:r>
            <a:r>
              <a:rPr sz="2400" spc="-5" dirty="0">
                <a:latin typeface="Arial"/>
                <a:cs typeface="Arial"/>
              </a:rPr>
              <a:t>como uma única transação que pode ser desfeita de  qualquer ponto dentro </a:t>
            </a:r>
            <a:r>
              <a:rPr sz="2400" dirty="0">
                <a:latin typeface="Arial"/>
                <a:cs typeface="Arial"/>
              </a:rPr>
              <a:t>do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gatilho.</a:t>
            </a:r>
            <a:endParaRPr sz="2400">
              <a:latin typeface="Arial"/>
              <a:cs typeface="Arial"/>
            </a:endParaRPr>
          </a:p>
          <a:p>
            <a:pPr marL="901065" marR="1198880" lvl="1" indent="-439420">
              <a:spcBef>
                <a:spcPts val="580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400" spc="-5" dirty="0">
                <a:latin typeface="Arial"/>
                <a:cs typeface="Arial"/>
              </a:rPr>
              <a:t>Um gatilho pode incluir um ROLLBACK  TRANSACTION mesmo </a:t>
            </a:r>
            <a:r>
              <a:rPr sz="2400" dirty="0">
                <a:latin typeface="Arial"/>
                <a:cs typeface="Arial"/>
              </a:rPr>
              <a:t>sem ter </a:t>
            </a:r>
            <a:r>
              <a:rPr sz="2400" spc="-5" dirty="0">
                <a:latin typeface="Arial"/>
                <a:cs typeface="Arial"/>
              </a:rPr>
              <a:t>um BEGIN  TRANSACTION.</a:t>
            </a:r>
            <a:endParaRPr sz="2400">
              <a:latin typeface="Arial"/>
              <a:cs typeface="Arial"/>
            </a:endParaRPr>
          </a:p>
          <a:p>
            <a:pPr marL="1306830" marR="168910" lvl="2" indent="-402590">
              <a:spcBef>
                <a:spcPts val="484"/>
              </a:spcBef>
              <a:buClr>
                <a:srgbClr val="009999"/>
              </a:buClr>
              <a:buSzPct val="70000"/>
              <a:buFont typeface="Wingdings"/>
              <a:buChar char=""/>
              <a:tabLst>
                <a:tab pos="1306195" algn="l"/>
                <a:tab pos="1306830" algn="l"/>
              </a:tabLst>
            </a:pPr>
            <a:r>
              <a:rPr sz="2000" spc="5" dirty="0">
                <a:latin typeface="Arial"/>
                <a:cs typeface="Arial"/>
              </a:rPr>
              <a:t>O </a:t>
            </a:r>
            <a:r>
              <a:rPr sz="2000" dirty="0">
                <a:latin typeface="Arial"/>
                <a:cs typeface="Arial"/>
              </a:rPr>
              <a:t>comando que invoca o gatilho é considerado o início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  uma transação implícita, a menos que um BEGIN  TRANSACTION seja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incluído.</a:t>
            </a:r>
            <a:endParaRPr sz="2000">
              <a:latin typeface="Arial"/>
              <a:cs typeface="Arial"/>
            </a:endParaRPr>
          </a:p>
          <a:p>
            <a:pPr marL="1306830" marR="49530" lvl="2" indent="-402590" algn="just">
              <a:spcBef>
                <a:spcPts val="480"/>
              </a:spcBef>
              <a:buClr>
                <a:srgbClr val="009999"/>
              </a:buClr>
              <a:buSzPct val="70000"/>
              <a:buFont typeface="Wingdings"/>
              <a:buChar char=""/>
              <a:tabLst>
                <a:tab pos="1306830" algn="l"/>
              </a:tabLst>
            </a:pPr>
            <a:r>
              <a:rPr sz="2000" dirty="0">
                <a:latin typeface="Arial"/>
                <a:cs typeface="Arial"/>
              </a:rPr>
              <a:t>Se um gatilho que inclui um ROLLBACK TRANSACTION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é  disparado de uma transação com </a:t>
            </a:r>
            <a:r>
              <a:rPr sz="2000" spc="-5" dirty="0">
                <a:latin typeface="Arial"/>
                <a:cs typeface="Arial"/>
              </a:rPr>
              <a:t>BEGIN </a:t>
            </a:r>
            <a:r>
              <a:rPr sz="2000" dirty="0">
                <a:latin typeface="Arial"/>
                <a:cs typeface="Arial"/>
              </a:rPr>
              <a:t>TRANSACTION,  a transação toda é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desfeita.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13081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0212" y="1377950"/>
            <a:ext cx="72390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0" y="218389"/>
            <a:ext cx="569976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pc="-5" dirty="0"/>
              <a:t>Considerações para usar  gatilhos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50603" y="1595705"/>
            <a:ext cx="7745730" cy="48058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0375" marR="778510" indent="-448309">
              <a:spcBef>
                <a:spcPts val="95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São usados </a:t>
            </a:r>
            <a:r>
              <a:rPr sz="2800" dirty="0">
                <a:latin typeface="Arial"/>
                <a:cs typeface="Arial"/>
              </a:rPr>
              <a:t>para operações </a:t>
            </a:r>
            <a:r>
              <a:rPr sz="2800" spc="-5" dirty="0">
                <a:latin typeface="Arial"/>
                <a:cs typeface="Arial"/>
              </a:rPr>
              <a:t>de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inserção</a:t>
            </a:r>
            <a:r>
              <a:rPr sz="2800" dirty="0">
                <a:latin typeface="Arial"/>
                <a:cs typeface="Arial"/>
              </a:rPr>
              <a:t>,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666699"/>
                </a:solidFill>
                <a:latin typeface="Arial"/>
                <a:cs typeface="Arial"/>
              </a:rPr>
              <a:t>exclusão 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666699"/>
                </a:solidFill>
                <a:latin typeface="Arial"/>
                <a:cs typeface="Arial"/>
              </a:rPr>
              <a:t>alteração</a:t>
            </a:r>
            <a:endParaRPr sz="2800">
              <a:latin typeface="Arial"/>
              <a:cs typeface="Arial"/>
            </a:endParaRPr>
          </a:p>
          <a:p>
            <a:pPr marL="460375" indent="-448309">
              <a:spcBef>
                <a:spcPts val="675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São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reativos</a:t>
            </a:r>
            <a:endParaRPr sz="2800">
              <a:latin typeface="Arial"/>
              <a:cs typeface="Arial"/>
            </a:endParaRPr>
          </a:p>
          <a:p>
            <a:pPr marL="901065" marR="554355" lvl="1" indent="-439420">
              <a:spcBef>
                <a:spcPts val="595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gatilhos </a:t>
            </a:r>
            <a:r>
              <a:rPr sz="2400" dirty="0">
                <a:latin typeface="Arial"/>
                <a:cs typeface="Arial"/>
              </a:rPr>
              <a:t>são </a:t>
            </a:r>
            <a:r>
              <a:rPr sz="2400" spc="-5" dirty="0">
                <a:latin typeface="Arial"/>
                <a:cs typeface="Arial"/>
              </a:rPr>
              <a:t>executados depois </a:t>
            </a:r>
            <a:r>
              <a:rPr sz="2400" dirty="0">
                <a:latin typeface="Arial"/>
                <a:cs typeface="Arial"/>
              </a:rPr>
              <a:t>de uma  </a:t>
            </a:r>
            <a:r>
              <a:rPr sz="2400" spc="-5" dirty="0">
                <a:latin typeface="Arial"/>
                <a:cs typeface="Arial"/>
              </a:rPr>
              <a:t>operação (INSERT, DELETE ou UPDATE) </a:t>
            </a:r>
            <a:r>
              <a:rPr sz="2400" dirty="0">
                <a:latin typeface="Arial"/>
                <a:cs typeface="Arial"/>
              </a:rPr>
              <a:t>ser  </a:t>
            </a:r>
            <a:r>
              <a:rPr sz="2400" spc="-5" dirty="0">
                <a:latin typeface="Arial"/>
                <a:cs typeface="Arial"/>
              </a:rPr>
              <a:t>executada na tabela para a qual o gatilho foi  definido</a:t>
            </a:r>
            <a:endParaRPr sz="2400">
              <a:latin typeface="Arial"/>
              <a:cs typeface="Arial"/>
            </a:endParaRPr>
          </a:p>
          <a:p>
            <a:pPr marL="460375" indent="-448309">
              <a:spcBef>
                <a:spcPts val="655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Tabelas podem ter </a:t>
            </a:r>
            <a:r>
              <a:rPr sz="2800" dirty="0">
                <a:latin typeface="Arial"/>
                <a:cs typeface="Arial"/>
              </a:rPr>
              <a:t>vários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gatilhos</a:t>
            </a:r>
            <a:endParaRPr sz="2800">
              <a:latin typeface="Arial"/>
              <a:cs typeface="Arial"/>
            </a:endParaRPr>
          </a:p>
          <a:p>
            <a:pPr marL="901065" marR="5080" lvl="1" indent="-439420">
              <a:spcBef>
                <a:spcPts val="595"/>
              </a:spcBef>
              <a:buClr>
                <a:srgbClr val="666699"/>
              </a:buClr>
              <a:buSzPct val="64583"/>
              <a:buFont typeface="Wingdings"/>
              <a:buChar char=""/>
              <a:tabLst>
                <a:tab pos="901065" algn="l"/>
                <a:tab pos="901700" algn="l"/>
              </a:tabLst>
            </a:pPr>
            <a:r>
              <a:rPr sz="2400" spc="-5" dirty="0">
                <a:latin typeface="Arial"/>
                <a:cs typeface="Arial"/>
              </a:rPr>
              <a:t>Cada gatilho pode ser definido para uma ou várias  ações</a:t>
            </a:r>
            <a:endParaRPr sz="2400">
              <a:latin typeface="Arial"/>
              <a:cs typeface="Arial"/>
            </a:endParaRPr>
          </a:p>
          <a:p>
            <a:pPr marL="460375" indent="-448309">
              <a:spcBef>
                <a:spcPts val="655"/>
              </a:spcBef>
              <a:buClr>
                <a:srgbClr val="009999"/>
              </a:buClr>
              <a:buSzPct val="69642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2800" spc="-5" dirty="0">
                <a:latin typeface="Arial"/>
                <a:cs typeface="Arial"/>
              </a:rPr>
              <a:t>Gatilhos não </a:t>
            </a:r>
            <a:r>
              <a:rPr sz="2800" dirty="0">
                <a:latin typeface="Arial"/>
                <a:cs typeface="Arial"/>
              </a:rPr>
              <a:t>retornam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resultados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2515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1" y="828293"/>
            <a:ext cx="5352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REVISÃO DE</a:t>
            </a:r>
            <a:r>
              <a:rPr spc="-65" dirty="0"/>
              <a:t> </a:t>
            </a:r>
            <a:r>
              <a:rPr spc="-10" dirty="0"/>
              <a:t>JUNÇÃO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1522412" y="0"/>
            <a:ext cx="0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pc="-5" dirty="0"/>
              <a:pPr marL="25400"/>
              <a:t>98</a:t>
            </a:fld>
            <a:r>
              <a:rPr spc="-10" dirty="0"/>
              <a:t>/22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223124" y="1847914"/>
          <a:ext cx="2667000" cy="17221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Nome_cliente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Cliente_id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Adão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Silva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Eva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Elias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943724" y="4160838"/>
          <a:ext cx="3023870" cy="201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Cliente_id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Prod_id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qtd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34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125" dirty="0">
                          <a:latin typeface="Arial"/>
                          <a:cs typeface="Arial"/>
                        </a:rPr>
                        <a:t>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22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7323517" y="3888740"/>
            <a:ext cx="5981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endas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50604" y="1584706"/>
            <a:ext cx="5297805" cy="159184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clientes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/>
            <a:r>
              <a:rPr sz="1600" spc="-5" dirty="0">
                <a:latin typeface="Arial"/>
                <a:cs typeface="Arial"/>
              </a:rPr>
              <a:t>USE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joindb</a:t>
            </a:r>
            <a:endParaRPr sz="1600">
              <a:latin typeface="Arial"/>
              <a:cs typeface="Arial"/>
            </a:endParaRPr>
          </a:p>
          <a:p>
            <a:pPr marL="12700" marR="1151890">
              <a:lnSpc>
                <a:spcPct val="120000"/>
              </a:lnSpc>
            </a:pPr>
            <a:r>
              <a:rPr sz="1600" spc="-5" dirty="0">
                <a:latin typeface="Arial"/>
                <a:cs typeface="Arial"/>
              </a:rPr>
              <a:t>SELECT nome_cliente, vendas.cliente_id, qtd  </a:t>
            </a:r>
            <a:r>
              <a:rPr sz="1600" spc="-10" dirty="0">
                <a:latin typeface="Arial"/>
                <a:cs typeface="Arial"/>
              </a:rPr>
              <a:t>FROM </a:t>
            </a:r>
            <a:r>
              <a:rPr sz="1600" spc="-5" dirty="0">
                <a:latin typeface="Arial"/>
                <a:cs typeface="Arial"/>
              </a:rPr>
              <a:t>clientes JOIN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vendas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385"/>
              </a:spcBef>
            </a:pPr>
            <a:r>
              <a:rPr sz="1600" spc="-10" dirty="0">
                <a:latin typeface="Arial"/>
                <a:cs typeface="Arial"/>
              </a:rPr>
              <a:t>ON </a:t>
            </a:r>
            <a:r>
              <a:rPr sz="1600" spc="-5" dirty="0">
                <a:latin typeface="Arial"/>
                <a:cs typeface="Arial"/>
              </a:rPr>
              <a:t>clientes.cliente_id =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vendas.cliente_id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803525" y="4227513"/>
          <a:ext cx="3348989" cy="201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Nome_cliente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cliente_id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qtd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Adão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Adão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Elias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34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Eva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125" dirty="0">
                          <a:latin typeface="Arial"/>
                          <a:cs typeface="Arial"/>
                        </a:rPr>
                        <a:t>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Elias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22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2820607" y="3964940"/>
            <a:ext cx="760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resultado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25401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665412" y="6400800"/>
            <a:ext cx="7848600" cy="0"/>
          </a:xfrm>
          <a:custGeom>
            <a:avLst/>
            <a:gdLst/>
            <a:ahLst/>
            <a:cxnLst/>
            <a:rect l="l" t="t" r="r" b="b"/>
            <a:pathLst>
              <a:path w="7848600">
                <a:moveTo>
                  <a:pt x="0" y="0"/>
                </a:moveTo>
                <a:lnTo>
                  <a:pt x="7848600" y="0"/>
                </a:lnTo>
              </a:path>
            </a:pathLst>
          </a:custGeom>
          <a:ln w="12700">
            <a:solidFill>
              <a:srgbClr val="9AAC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3230" y="828293"/>
            <a:ext cx="6826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/>
              <a:t>Criando gatilhos (SQL</a:t>
            </a:r>
            <a:r>
              <a:rPr dirty="0"/>
              <a:t> </a:t>
            </a:r>
            <a:r>
              <a:rPr spc="-5" dirty="0"/>
              <a:t>Server)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522412" y="0"/>
            <a:ext cx="0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/>
            <a:fld id="{81D60167-4931-47E6-BA6A-407CBD079E47}" type="slidenum">
              <a:rPr spc="-5" dirty="0"/>
              <a:pPr marL="25400"/>
              <a:t>99</a:t>
            </a:fld>
            <a:r>
              <a:rPr spc="-10" dirty="0"/>
              <a:t>/22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50604" y="1680795"/>
            <a:ext cx="7992109" cy="4647683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60375" marR="5080" indent="-448309">
              <a:lnSpc>
                <a:spcPts val="3890"/>
              </a:lnSpc>
              <a:spcBef>
                <a:spcPts val="590"/>
              </a:spcBef>
              <a:buClr>
                <a:srgbClr val="009999"/>
              </a:buClr>
              <a:buSzPct val="69444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600" spc="-5" dirty="0">
                <a:latin typeface="Arial"/>
                <a:cs typeface="Arial"/>
              </a:rPr>
              <a:t>Gatilhos </a:t>
            </a:r>
            <a:r>
              <a:rPr sz="3600" dirty="0">
                <a:latin typeface="Arial"/>
                <a:cs typeface="Arial"/>
              </a:rPr>
              <a:t>são criados com o</a:t>
            </a:r>
            <a:r>
              <a:rPr sz="3600" spc="-7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comando  CREATE</a:t>
            </a:r>
            <a:r>
              <a:rPr sz="3600" spc="-2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TRIGGER</a:t>
            </a:r>
            <a:endParaRPr sz="3600">
              <a:latin typeface="Arial"/>
              <a:cs typeface="Arial"/>
            </a:endParaRPr>
          </a:p>
          <a:p>
            <a:pPr marL="460375" marR="208279" indent="-448309">
              <a:lnSpc>
                <a:spcPct val="90000"/>
              </a:lnSpc>
              <a:spcBef>
                <a:spcPts val="805"/>
              </a:spcBef>
              <a:buClr>
                <a:srgbClr val="009999"/>
              </a:buClr>
              <a:buSzPct val="69444"/>
              <a:buFont typeface="Wingdings"/>
              <a:buChar char=""/>
              <a:tabLst>
                <a:tab pos="460375" algn="l"/>
                <a:tab pos="461009" algn="l"/>
              </a:tabLst>
            </a:pPr>
            <a:r>
              <a:rPr sz="3600" dirty="0">
                <a:latin typeface="Arial"/>
                <a:cs typeface="Arial"/>
              </a:rPr>
              <a:t>O </a:t>
            </a:r>
            <a:r>
              <a:rPr sz="3600" spc="-5" dirty="0">
                <a:latin typeface="Arial"/>
                <a:cs typeface="Arial"/>
              </a:rPr>
              <a:t>comando </a:t>
            </a:r>
            <a:r>
              <a:rPr sz="3600" dirty="0">
                <a:solidFill>
                  <a:srgbClr val="666699"/>
                </a:solidFill>
                <a:latin typeface="Arial"/>
                <a:cs typeface="Arial"/>
              </a:rPr>
              <a:t>especifica </a:t>
            </a:r>
            <a:r>
              <a:rPr sz="3600" spc="-5" dirty="0">
                <a:solidFill>
                  <a:srgbClr val="666699"/>
                </a:solidFill>
                <a:latin typeface="Arial"/>
                <a:cs typeface="Arial"/>
              </a:rPr>
              <a:t>a tabela</a:t>
            </a:r>
            <a:r>
              <a:rPr sz="3600" spc="-40" dirty="0">
                <a:solidFill>
                  <a:srgbClr val="666699"/>
                </a:solidFill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para  </a:t>
            </a:r>
            <a:r>
              <a:rPr sz="3600" dirty="0">
                <a:latin typeface="Arial"/>
                <a:cs typeface="Arial"/>
              </a:rPr>
              <a:t>a qual o gatilho é definido, </a:t>
            </a:r>
            <a:r>
              <a:rPr sz="3600" dirty="0">
                <a:solidFill>
                  <a:srgbClr val="666699"/>
                </a:solidFill>
                <a:latin typeface="Arial"/>
                <a:cs typeface="Arial"/>
              </a:rPr>
              <a:t>os  </a:t>
            </a:r>
            <a:r>
              <a:rPr sz="3600" spc="-5" dirty="0">
                <a:solidFill>
                  <a:srgbClr val="666699"/>
                </a:solidFill>
                <a:latin typeface="Arial"/>
                <a:cs typeface="Arial"/>
              </a:rPr>
              <a:t>eventos </a:t>
            </a:r>
            <a:r>
              <a:rPr sz="3600" spc="-5" dirty="0">
                <a:latin typeface="Arial"/>
                <a:cs typeface="Arial"/>
              </a:rPr>
              <a:t>para os </a:t>
            </a:r>
            <a:r>
              <a:rPr sz="3600" dirty="0">
                <a:latin typeface="Arial"/>
                <a:cs typeface="Arial"/>
              </a:rPr>
              <a:t>quais </a:t>
            </a:r>
            <a:r>
              <a:rPr sz="3600" spc="-5" dirty="0">
                <a:latin typeface="Arial"/>
                <a:cs typeface="Arial"/>
              </a:rPr>
              <a:t>o gatilho  </a:t>
            </a:r>
            <a:r>
              <a:rPr sz="3600" dirty="0">
                <a:latin typeface="Arial"/>
                <a:cs typeface="Arial"/>
              </a:rPr>
              <a:t>executa, e </a:t>
            </a:r>
            <a:r>
              <a:rPr sz="3600" dirty="0">
                <a:solidFill>
                  <a:srgbClr val="666699"/>
                </a:solidFill>
                <a:latin typeface="Arial"/>
                <a:cs typeface="Arial"/>
              </a:rPr>
              <a:t>as instruções </a:t>
            </a:r>
            <a:r>
              <a:rPr sz="3600" dirty="0">
                <a:latin typeface="Arial"/>
                <a:cs typeface="Arial"/>
              </a:rPr>
              <a:t>do</a:t>
            </a:r>
            <a:r>
              <a:rPr sz="3600" spc="-12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gatilho.</a:t>
            </a:r>
            <a:endParaRPr sz="3600">
              <a:latin typeface="Arial"/>
              <a:cs typeface="Arial"/>
            </a:endParaRPr>
          </a:p>
          <a:p>
            <a:pPr marL="460375">
              <a:lnSpc>
                <a:spcPts val="2280"/>
              </a:lnSpc>
              <a:spcBef>
                <a:spcPts val="280"/>
              </a:spcBef>
            </a:pPr>
            <a:r>
              <a:rPr sz="2000" dirty="0">
                <a:latin typeface="Arial"/>
                <a:cs typeface="Arial"/>
              </a:rPr>
              <a:t>CREATE TRIGGER [owner.]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trigger_name</a:t>
            </a:r>
            <a:endParaRPr sz="2000">
              <a:latin typeface="Arial"/>
              <a:cs typeface="Arial"/>
            </a:endParaRPr>
          </a:p>
          <a:p>
            <a:pPr marL="460375" marR="328930">
              <a:lnSpc>
                <a:spcPts val="2160"/>
              </a:lnSpc>
              <a:spcBef>
                <a:spcPts val="155"/>
              </a:spcBef>
              <a:tabLst>
                <a:tab pos="3348990" algn="l"/>
              </a:tabLst>
            </a:pPr>
            <a:r>
              <a:rPr sz="2000" dirty="0">
                <a:latin typeface="Arial"/>
                <a:cs typeface="Arial"/>
              </a:rPr>
              <a:t>ON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[owner.]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table_name	{FOR {INSERT I UPDATE I DELETE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}  </a:t>
            </a:r>
            <a:r>
              <a:rPr sz="2000" spc="-5" dirty="0">
                <a:latin typeface="Arial"/>
                <a:cs typeface="Arial"/>
              </a:rPr>
              <a:t>AS</a:t>
            </a:r>
            <a:endParaRPr sz="2000">
              <a:latin typeface="Arial"/>
              <a:cs typeface="Arial"/>
            </a:endParaRPr>
          </a:p>
          <a:p>
            <a:pPr marL="460375">
              <a:lnSpc>
                <a:spcPts val="2010"/>
              </a:lnSpc>
            </a:pPr>
            <a:r>
              <a:rPr sz="2000" spc="-5" dirty="0">
                <a:latin typeface="Arial"/>
                <a:cs typeface="Arial"/>
              </a:rPr>
              <a:t>[IF </a:t>
            </a:r>
            <a:r>
              <a:rPr sz="2000" dirty="0">
                <a:latin typeface="Arial"/>
                <a:cs typeface="Arial"/>
              </a:rPr>
              <a:t>UPDATE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(colummn_name)....]</a:t>
            </a:r>
            <a:endParaRPr sz="2000">
              <a:latin typeface="Arial"/>
              <a:cs typeface="Arial"/>
            </a:endParaRPr>
          </a:p>
          <a:p>
            <a:pPr marL="460375">
              <a:lnSpc>
                <a:spcPts val="2280"/>
              </a:lnSpc>
            </a:pPr>
            <a:r>
              <a:rPr sz="2000" dirty="0">
                <a:latin typeface="Arial"/>
                <a:cs typeface="Arial"/>
              </a:rPr>
              <a:t>[{AND I OR} UPDATE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(colummn_name)....]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86716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6631</TotalTime>
  <Words>4213</Words>
  <Application>Microsoft Office PowerPoint</Application>
  <PresentationFormat>Personalizar</PresentationFormat>
  <Paragraphs>919</Paragraphs>
  <Slides>116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116</vt:i4>
      </vt:variant>
    </vt:vector>
  </HeadingPairs>
  <TitlesOfParts>
    <vt:vector size="126" baseType="lpstr">
      <vt:lpstr>MS PGothic</vt:lpstr>
      <vt:lpstr>Arial</vt:lpstr>
      <vt:lpstr>Calibri</vt:lpstr>
      <vt:lpstr>Century Gothic</vt:lpstr>
      <vt:lpstr>Dotum</vt:lpstr>
      <vt:lpstr>Tahoma</vt:lpstr>
      <vt:lpstr>Times New Roman</vt:lpstr>
      <vt:lpstr>Verdana</vt:lpstr>
      <vt:lpstr>Wingdings</vt:lpstr>
      <vt:lpstr>Tema do Office</vt:lpstr>
      <vt:lpstr>Apresentação do PowerPoint</vt:lpstr>
      <vt:lpstr>Apresentação do PowerPoint</vt:lpstr>
      <vt:lpstr>Apresentação do PowerPoint</vt:lpstr>
      <vt:lpstr>SQL</vt:lpstr>
      <vt:lpstr>Apresentação do PowerPoint</vt:lpstr>
      <vt:lpstr>SQL</vt:lpstr>
      <vt:lpstr>SQL</vt:lpstr>
      <vt:lpstr>SQL</vt:lpstr>
      <vt:lpstr>SQL</vt:lpstr>
      <vt:lpstr>SQL</vt:lpstr>
      <vt:lpstr>Usos do SQL</vt:lpstr>
      <vt:lpstr>SQL</vt:lpstr>
      <vt:lpstr>SQL</vt:lpstr>
      <vt:lpstr>Esquema Relacional dos Exemplos</vt:lpstr>
      <vt:lpstr>Comandos SQL (padrão  ANSI):</vt:lpstr>
      <vt:lpstr>Criação de Tabelas</vt:lpstr>
      <vt:lpstr>SQL</vt:lpstr>
      <vt:lpstr>Criação de tabelas</vt:lpstr>
      <vt:lpstr>Criação de tabelas</vt:lpstr>
      <vt:lpstr>Destruição de tabelas</vt:lpstr>
      <vt:lpstr>Extração de Dados de uma  Tabela</vt:lpstr>
      <vt:lpstr>Extração de Dados de uma  Tabela</vt:lpstr>
      <vt:lpstr>Extração de Dados de uma  Tabela</vt:lpstr>
      <vt:lpstr>Extração de Dados de uma  Tabela</vt:lpstr>
      <vt:lpstr>Operadores</vt:lpstr>
      <vt:lpstr>Operadores</vt:lpstr>
      <vt:lpstr>Operadores</vt:lpstr>
      <vt:lpstr>Operadores</vt:lpstr>
      <vt:lpstr>Ordenação</vt:lpstr>
      <vt:lpstr>Ordenação</vt:lpstr>
      <vt:lpstr>Cálculos</vt:lpstr>
      <vt:lpstr>Cálculos</vt:lpstr>
      <vt:lpstr>Funções Agregadas</vt:lpstr>
      <vt:lpstr>Funções Agregadas</vt:lpstr>
      <vt:lpstr>Tuplas sem Duplicatas</vt:lpstr>
      <vt:lpstr>Agrupamento de Tuplas</vt:lpstr>
      <vt:lpstr>Agrupamento de Tuplas</vt:lpstr>
      <vt:lpstr>Agrupamento de Tuplas</vt:lpstr>
      <vt:lpstr>Junção de Tabelas</vt:lpstr>
      <vt:lpstr>Junção de Tabelas</vt:lpstr>
      <vt:lpstr>Junção de Tabelas</vt:lpstr>
      <vt:lpstr>Junção de Tabelas</vt:lpstr>
      <vt:lpstr>Junção de Tabelas</vt:lpstr>
      <vt:lpstr>Junção de Tabelas</vt:lpstr>
      <vt:lpstr>Junção de Tabelas</vt:lpstr>
      <vt:lpstr>Junção de Tabelas</vt:lpstr>
      <vt:lpstr>Cosultas Encadeadas</vt:lpstr>
      <vt:lpstr>Consultas Encadeadas</vt:lpstr>
      <vt:lpstr>Consultas Encadeadas</vt:lpstr>
      <vt:lpstr>Consultas Encadeadas</vt:lpstr>
      <vt:lpstr>Consultas Encadeadas</vt:lpstr>
      <vt:lpstr>Consultas Encadeadas</vt:lpstr>
      <vt:lpstr>Consultas Encadeadas: IN</vt:lpstr>
      <vt:lpstr>Consultas Encadeadas: IN</vt:lpstr>
      <vt:lpstr>Consultas Encadeadas:  ANY/SOME</vt:lpstr>
      <vt:lpstr>Consultas Encadeadas: ALL</vt:lpstr>
      <vt:lpstr>Consultas Encadeadas</vt:lpstr>
      <vt:lpstr>Consultas Encadeadas</vt:lpstr>
      <vt:lpstr>Consultas Encadeadas</vt:lpstr>
      <vt:lpstr>Operações de Conjunto</vt:lpstr>
      <vt:lpstr>Operações de Conjunto</vt:lpstr>
      <vt:lpstr>Operações de Conjunto</vt:lpstr>
      <vt:lpstr>Inserção de Tuplas</vt:lpstr>
      <vt:lpstr>Inserção de Tuplas</vt:lpstr>
      <vt:lpstr>Inserção de Tuplas</vt:lpstr>
      <vt:lpstr>Alteração de Tuplas</vt:lpstr>
      <vt:lpstr>Removendo Tuplas</vt:lpstr>
      <vt:lpstr>Visões</vt:lpstr>
      <vt:lpstr>Visões</vt:lpstr>
      <vt:lpstr>Sumário</vt:lpstr>
      <vt:lpstr>Sumário</vt:lpstr>
      <vt:lpstr>Sumário</vt:lpstr>
      <vt:lpstr>Sumário</vt:lpstr>
      <vt:lpstr>Procedimentos armazenados (i)</vt:lpstr>
      <vt:lpstr>Procedimentos armazenados (ii)</vt:lpstr>
      <vt:lpstr>Procedimentos armazenados (iii)</vt:lpstr>
      <vt:lpstr>Criando um procedimento  armazenado (i)</vt:lpstr>
      <vt:lpstr>Criando um procedimento  armazenado (ii)</vt:lpstr>
      <vt:lpstr>Criando um procedimento  armazenado (iii)</vt:lpstr>
      <vt:lpstr>Compilação</vt:lpstr>
      <vt:lpstr>Vantagens fundamentais</vt:lpstr>
      <vt:lpstr>Vantagens (i)</vt:lpstr>
      <vt:lpstr>Vantagens (ii)</vt:lpstr>
      <vt:lpstr>Vantagens (iii)</vt:lpstr>
      <vt:lpstr>Sintaxe</vt:lpstr>
      <vt:lpstr>Exemplos – sem parâmetros</vt:lpstr>
      <vt:lpstr>Exemplos - com parâmetros  de entrada (i)</vt:lpstr>
      <vt:lpstr>Exemplos - com parâmetros  de entrada (ii)</vt:lpstr>
      <vt:lpstr>Exemplo - com parâmetros de  entrada (iii)</vt:lpstr>
      <vt:lpstr>Exemplos - com parâmetros de  saída (i)</vt:lpstr>
      <vt:lpstr>Exemplos - com parâmetros de  saída (ii)</vt:lpstr>
      <vt:lpstr>Executando procedimentos (i)</vt:lpstr>
      <vt:lpstr>Executando procedimentos (ii)</vt:lpstr>
      <vt:lpstr>O que é um gatilho (trigger) ?</vt:lpstr>
      <vt:lpstr>Gatilhos (i)</vt:lpstr>
      <vt:lpstr>Gatilhos (ii)</vt:lpstr>
      <vt:lpstr>Considerações para usar  gatilhos</vt:lpstr>
      <vt:lpstr>REVISÃO DE JUNÇÃO</vt:lpstr>
      <vt:lpstr>Criando gatilhos (SQL Server)</vt:lpstr>
      <vt:lpstr>Como um gatilho Insert funciona</vt:lpstr>
      <vt:lpstr>Exemplo 1</vt:lpstr>
      <vt:lpstr>Exemplo 1 (continuação)</vt:lpstr>
      <vt:lpstr>Exemplo 2</vt:lpstr>
      <vt:lpstr>Exemplo 2 (continuação)</vt:lpstr>
      <vt:lpstr>Como um gatilho Delete funciona</vt:lpstr>
      <vt:lpstr>Exemplo 3</vt:lpstr>
      <vt:lpstr>Como um gatilho update funciona</vt:lpstr>
      <vt:lpstr>Exemplo 4</vt:lpstr>
      <vt:lpstr>Exemplo 5</vt:lpstr>
      <vt:lpstr>Exemplo 6</vt:lpstr>
      <vt:lpstr>Exemplo 7</vt:lpstr>
      <vt:lpstr>Exemplo 7 (continuação)</vt:lpstr>
      <vt:lpstr>Gatilho INSTEAD OF (i)</vt:lpstr>
      <vt:lpstr>Gatilho INSTEAD OF (ii)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SOAP</dc:creator>
  <cp:lastModifiedBy>Jéssica Oliveira</cp:lastModifiedBy>
  <cp:revision>475</cp:revision>
  <dcterms:modified xsi:type="dcterms:W3CDTF">2020-02-29T04:21:14Z</dcterms:modified>
</cp:coreProperties>
</file>